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53"/>
  </p:notesMasterIdLst>
  <p:sldIdLst>
    <p:sldId id="257" r:id="rId2"/>
    <p:sldId id="616" r:id="rId3"/>
    <p:sldId id="946" r:id="rId4"/>
    <p:sldId id="962" r:id="rId5"/>
    <p:sldId id="509" r:id="rId6"/>
    <p:sldId id="963" r:id="rId7"/>
    <p:sldId id="511" r:id="rId8"/>
    <p:sldId id="947" r:id="rId9"/>
    <p:sldId id="964" r:id="rId10"/>
    <p:sldId id="965" r:id="rId11"/>
    <p:sldId id="943" r:id="rId12"/>
    <p:sldId id="949" r:id="rId13"/>
    <p:sldId id="950" r:id="rId14"/>
    <p:sldId id="954" r:id="rId15"/>
    <p:sldId id="529" r:id="rId16"/>
    <p:sldId id="530" r:id="rId17"/>
    <p:sldId id="531" r:id="rId18"/>
    <p:sldId id="952" r:id="rId19"/>
    <p:sldId id="966" r:id="rId20"/>
    <p:sldId id="942" r:id="rId21"/>
    <p:sldId id="519" r:id="rId22"/>
    <p:sldId id="953" r:id="rId23"/>
    <p:sldId id="525" r:id="rId24"/>
    <p:sldId id="967" r:id="rId25"/>
    <p:sldId id="539" r:id="rId26"/>
    <p:sldId id="537" r:id="rId27"/>
    <p:sldId id="538" r:id="rId28"/>
    <p:sldId id="533" r:id="rId29"/>
    <p:sldId id="854" r:id="rId30"/>
    <p:sldId id="956" r:id="rId31"/>
    <p:sldId id="862" r:id="rId32"/>
    <p:sldId id="863" r:id="rId33"/>
    <p:sldId id="864" r:id="rId34"/>
    <p:sldId id="865" r:id="rId35"/>
    <p:sldId id="866" r:id="rId36"/>
    <p:sldId id="874" r:id="rId37"/>
    <p:sldId id="867" r:id="rId38"/>
    <p:sldId id="868" r:id="rId39"/>
    <p:sldId id="871" r:id="rId40"/>
    <p:sldId id="869" r:id="rId41"/>
    <p:sldId id="870" r:id="rId42"/>
    <p:sldId id="872" r:id="rId43"/>
    <p:sldId id="873" r:id="rId44"/>
    <p:sldId id="853" r:id="rId45"/>
    <p:sldId id="855" r:id="rId46"/>
    <p:sldId id="856" r:id="rId47"/>
    <p:sldId id="857" r:id="rId48"/>
    <p:sldId id="858" r:id="rId49"/>
    <p:sldId id="859" r:id="rId50"/>
    <p:sldId id="860" r:id="rId51"/>
    <p:sldId id="957"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F50D29A-582B-7A4C-9027-24A3EB20882B}">
          <p14:sldIdLst>
            <p14:sldId id="257"/>
            <p14:sldId id="616"/>
            <p14:sldId id="946"/>
            <p14:sldId id="962"/>
            <p14:sldId id="509"/>
            <p14:sldId id="963"/>
            <p14:sldId id="511"/>
            <p14:sldId id="947"/>
            <p14:sldId id="964"/>
            <p14:sldId id="965"/>
            <p14:sldId id="943"/>
            <p14:sldId id="949"/>
            <p14:sldId id="950"/>
            <p14:sldId id="954"/>
            <p14:sldId id="529"/>
            <p14:sldId id="530"/>
            <p14:sldId id="531"/>
            <p14:sldId id="952"/>
            <p14:sldId id="966"/>
            <p14:sldId id="942"/>
            <p14:sldId id="519"/>
            <p14:sldId id="953"/>
            <p14:sldId id="525"/>
          </p14:sldIdLst>
        </p14:section>
        <p14:section name="Untitled Section" id="{DEBC5AA6-8FEC-0D45-A2FF-E67DF8E74D4E}">
          <p14:sldIdLst>
            <p14:sldId id="967"/>
            <p14:sldId id="539"/>
            <p14:sldId id="537"/>
            <p14:sldId id="538"/>
            <p14:sldId id="533"/>
            <p14:sldId id="854"/>
            <p14:sldId id="956"/>
            <p14:sldId id="862"/>
            <p14:sldId id="863"/>
            <p14:sldId id="864"/>
            <p14:sldId id="865"/>
            <p14:sldId id="866"/>
            <p14:sldId id="874"/>
            <p14:sldId id="867"/>
            <p14:sldId id="868"/>
            <p14:sldId id="871"/>
            <p14:sldId id="869"/>
            <p14:sldId id="870"/>
            <p14:sldId id="872"/>
            <p14:sldId id="873"/>
            <p14:sldId id="853"/>
            <p14:sldId id="855"/>
            <p14:sldId id="856"/>
            <p14:sldId id="857"/>
            <p14:sldId id="858"/>
            <p14:sldId id="859"/>
            <p14:sldId id="860"/>
            <p14:sldId id="95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p:restoredTop sz="95102"/>
  </p:normalViewPr>
  <p:slideViewPr>
    <p:cSldViewPr snapToGrid="0" snapToObjects="1">
      <p:cViewPr varScale="1">
        <p:scale>
          <a:sx n="122" d="100"/>
          <a:sy n="122" d="100"/>
        </p:scale>
        <p:origin x="140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tmp>
</file>

<file path=ppt/media/image5.tmp>
</file>

<file path=ppt/media/image6.png>
</file>

<file path=ppt/media/image7.jp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1D0D6C-137D-024A-9792-1378B1392CBD}" type="datetimeFigureOut">
              <a:rPr lang="en-US" smtClean="0"/>
              <a:t>11/4/24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BCFF83-FE40-E34E-9A43-68AFB1B451E7}" type="slidenum">
              <a:rPr lang="en-US" smtClean="0"/>
              <a:t>‹#›</a:t>
            </a:fld>
            <a:endParaRPr lang="en-US"/>
          </a:p>
        </p:txBody>
      </p:sp>
    </p:spTree>
    <p:extLst>
      <p:ext uri="{BB962C8B-B14F-4D97-AF65-F5344CB8AC3E}">
        <p14:creationId xmlns:p14="http://schemas.microsoft.com/office/powerpoint/2010/main" val="787004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welcome to engineering visual interfaces for data science.  I'm Dr </a:t>
            </a:r>
            <a:r>
              <a:rPr lang="en-US" dirty="0" err="1"/>
              <a:t>Aurisano</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Thanks for finding the class on Zoom.  Hopefully we will be in person again soon.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If anyone out there is comfortable turning on their cameras, that is lovely- then I feel like I am talking to students, rather than to myself.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our plan for today: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I’m going to introduce myself, so you know a bit about me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we are going to get to know each other, in Zoom breakout rooms.  This will give us a chance to make sure that Zoom breakout rooms work, and we all know how to access them.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I am going to walk through the structure, and plan for the course.  I want to make sure everyone knows how the course will work, and what to expect, and also a bit about why the course is designed this way.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I am going to introduce the class, and what the class is about.  Since this is a new class, and one of just a few classes in human centered computing here at UC, I wanted to give an overview of the topic.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I have an introductory activity, which we will do in breakout rooms, and which I think will help motivate the discussion on Wednesday, and getting into the meat of the class.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7ABCFF83-FE40-E34E-9A43-68AFB1B451E7}" type="slidenum">
              <a:rPr lang="en-US" smtClean="0"/>
              <a:t>2</a:t>
            </a:fld>
            <a:endParaRPr lang="en-US"/>
          </a:p>
        </p:txBody>
      </p:sp>
    </p:spTree>
    <p:extLst>
      <p:ext uri="{BB962C8B-B14F-4D97-AF65-F5344CB8AC3E}">
        <p14:creationId xmlns:p14="http://schemas.microsoft.com/office/powerpoint/2010/main" val="37928246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An error in execution of any learned procedure would be a slip.</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0734D9BE-9151-4941-8C15-21DB9E83AD61}" type="slidenum">
              <a:rPr lang="en-US" smtClean="0"/>
              <a:t>11</a:t>
            </a:fld>
            <a:endParaRPr lang="en-US"/>
          </a:p>
        </p:txBody>
      </p:sp>
    </p:spTree>
    <p:extLst>
      <p:ext uri="{BB962C8B-B14F-4D97-AF65-F5344CB8AC3E}">
        <p14:creationId xmlns:p14="http://schemas.microsoft.com/office/powerpoint/2010/main" val="1304326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02124"/>
                </a:solidFill>
                <a:effectLst/>
                <a:latin typeface="Roboto" panose="02000000000000000000" pitchFamily="2" charset="0"/>
              </a:rPr>
              <a:t> A classic example of a description error is reaching into the refrigerator for a carton of milk, but instead picking up a carton of orange juice and pouring it into your cereal.</a:t>
            </a:r>
          </a:p>
          <a:p>
            <a:endParaRPr lang="en-US" b="0" dirty="0"/>
          </a:p>
        </p:txBody>
      </p:sp>
      <p:sp>
        <p:nvSpPr>
          <p:cNvPr id="4" name="Slide Number Placeholder 3"/>
          <p:cNvSpPr>
            <a:spLocks noGrp="1"/>
          </p:cNvSpPr>
          <p:nvPr>
            <p:ph type="sldNum" sz="quarter" idx="5"/>
          </p:nvPr>
        </p:nvSpPr>
        <p:spPr/>
        <p:txBody>
          <a:bodyPr/>
          <a:lstStyle/>
          <a:p>
            <a:fld id="{0734D9BE-9151-4941-8C15-21DB9E83AD61}" type="slidenum">
              <a:rPr lang="en-US" smtClean="0"/>
              <a:t>15</a:t>
            </a:fld>
            <a:endParaRPr lang="en-US"/>
          </a:p>
        </p:txBody>
      </p:sp>
    </p:spTree>
    <p:extLst>
      <p:ext uri="{BB962C8B-B14F-4D97-AF65-F5344CB8AC3E}">
        <p14:creationId xmlns:p14="http://schemas.microsoft.com/office/powerpoint/2010/main" val="2591825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45227-AC26-6156-9327-4B8CF764BF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B79453C-E905-C620-DB22-85485A1D54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BA0D23-C41C-6B9D-B135-60A4F314EF36}"/>
              </a:ext>
            </a:extLst>
          </p:cNvPr>
          <p:cNvSpPr>
            <a:spLocks noGrp="1"/>
          </p:cNvSpPr>
          <p:nvPr>
            <p:ph type="dt" sz="half" idx="10"/>
          </p:nvPr>
        </p:nvSpPr>
        <p:spPr/>
        <p:txBody>
          <a:bodyPr/>
          <a:lstStyle/>
          <a:p>
            <a:fld id="{DAE856EC-134F-4749-B2EA-ACE3C82AE9BE}" type="datetimeFigureOut">
              <a:rPr lang="en-US" smtClean="0"/>
              <a:t>11/4/24</a:t>
            </a:fld>
            <a:endParaRPr lang="en-US"/>
          </a:p>
        </p:txBody>
      </p:sp>
      <p:sp>
        <p:nvSpPr>
          <p:cNvPr id="5" name="Footer Placeholder 4">
            <a:extLst>
              <a:ext uri="{FF2B5EF4-FFF2-40B4-BE49-F238E27FC236}">
                <a16:creationId xmlns:a16="http://schemas.microsoft.com/office/drawing/2014/main" id="{5D37F713-5362-E6D7-ECA0-A523F16C6F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D55764-E979-A50C-BC93-1350A1A3FE79}"/>
              </a:ext>
            </a:extLst>
          </p:cNvPr>
          <p:cNvSpPr>
            <a:spLocks noGrp="1"/>
          </p:cNvSpPr>
          <p:nvPr>
            <p:ph type="sldNum" sz="quarter" idx="12"/>
          </p:nvPr>
        </p:nvSpPr>
        <p:spPr/>
        <p:txBody>
          <a:bodyPr/>
          <a:lstStyle/>
          <a:p>
            <a:fld id="{5978167C-29BA-0F4F-ADEA-B06CA75D9A86}" type="slidenum">
              <a:rPr lang="en-US" smtClean="0"/>
              <a:t>‹#›</a:t>
            </a:fld>
            <a:endParaRPr lang="en-US"/>
          </a:p>
        </p:txBody>
      </p:sp>
    </p:spTree>
    <p:extLst>
      <p:ext uri="{BB962C8B-B14F-4D97-AF65-F5344CB8AC3E}">
        <p14:creationId xmlns:p14="http://schemas.microsoft.com/office/powerpoint/2010/main" val="1377855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2B78D-4722-D24E-8634-0DE6B5B50A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9A92EF-2242-B158-DFCD-6E729D4660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994649-B18E-6DC6-A36E-364E483A4314}"/>
              </a:ext>
            </a:extLst>
          </p:cNvPr>
          <p:cNvSpPr>
            <a:spLocks noGrp="1"/>
          </p:cNvSpPr>
          <p:nvPr>
            <p:ph type="dt" sz="half" idx="10"/>
          </p:nvPr>
        </p:nvSpPr>
        <p:spPr/>
        <p:txBody>
          <a:bodyPr/>
          <a:lstStyle/>
          <a:p>
            <a:fld id="{DAE856EC-134F-4749-B2EA-ACE3C82AE9BE}" type="datetimeFigureOut">
              <a:rPr lang="en-US" smtClean="0"/>
              <a:t>11/4/24</a:t>
            </a:fld>
            <a:endParaRPr lang="en-US"/>
          </a:p>
        </p:txBody>
      </p:sp>
      <p:sp>
        <p:nvSpPr>
          <p:cNvPr id="5" name="Footer Placeholder 4">
            <a:extLst>
              <a:ext uri="{FF2B5EF4-FFF2-40B4-BE49-F238E27FC236}">
                <a16:creationId xmlns:a16="http://schemas.microsoft.com/office/drawing/2014/main" id="{EFC190F8-C743-3F12-76FD-62B2F940DE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C0F79D-D9D2-BCF6-DCF6-002CAF65067C}"/>
              </a:ext>
            </a:extLst>
          </p:cNvPr>
          <p:cNvSpPr>
            <a:spLocks noGrp="1"/>
          </p:cNvSpPr>
          <p:nvPr>
            <p:ph type="sldNum" sz="quarter" idx="12"/>
          </p:nvPr>
        </p:nvSpPr>
        <p:spPr/>
        <p:txBody>
          <a:bodyPr/>
          <a:lstStyle/>
          <a:p>
            <a:fld id="{5978167C-29BA-0F4F-ADEA-B06CA75D9A86}" type="slidenum">
              <a:rPr lang="en-US" smtClean="0"/>
              <a:t>‹#›</a:t>
            </a:fld>
            <a:endParaRPr lang="en-US"/>
          </a:p>
        </p:txBody>
      </p:sp>
    </p:spTree>
    <p:extLst>
      <p:ext uri="{BB962C8B-B14F-4D97-AF65-F5344CB8AC3E}">
        <p14:creationId xmlns:p14="http://schemas.microsoft.com/office/powerpoint/2010/main" val="20217267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04683A-9237-8B81-8469-FBF06E2A07F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E57CA8-58B7-C33D-86CE-1ECFDF9419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EB0AA4-9DDF-0ED3-2DFE-EE5274F3D55C}"/>
              </a:ext>
            </a:extLst>
          </p:cNvPr>
          <p:cNvSpPr>
            <a:spLocks noGrp="1"/>
          </p:cNvSpPr>
          <p:nvPr>
            <p:ph type="dt" sz="half" idx="10"/>
          </p:nvPr>
        </p:nvSpPr>
        <p:spPr/>
        <p:txBody>
          <a:bodyPr/>
          <a:lstStyle/>
          <a:p>
            <a:fld id="{DAE856EC-134F-4749-B2EA-ACE3C82AE9BE}" type="datetimeFigureOut">
              <a:rPr lang="en-US" smtClean="0"/>
              <a:t>11/4/24</a:t>
            </a:fld>
            <a:endParaRPr lang="en-US"/>
          </a:p>
        </p:txBody>
      </p:sp>
      <p:sp>
        <p:nvSpPr>
          <p:cNvPr id="5" name="Footer Placeholder 4">
            <a:extLst>
              <a:ext uri="{FF2B5EF4-FFF2-40B4-BE49-F238E27FC236}">
                <a16:creationId xmlns:a16="http://schemas.microsoft.com/office/drawing/2014/main" id="{68DD632C-4E50-6F1C-E08B-3F53EF8952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A9F91E-5C61-6152-885F-0266654D0750}"/>
              </a:ext>
            </a:extLst>
          </p:cNvPr>
          <p:cNvSpPr>
            <a:spLocks noGrp="1"/>
          </p:cNvSpPr>
          <p:nvPr>
            <p:ph type="sldNum" sz="quarter" idx="12"/>
          </p:nvPr>
        </p:nvSpPr>
        <p:spPr/>
        <p:txBody>
          <a:bodyPr/>
          <a:lstStyle/>
          <a:p>
            <a:fld id="{5978167C-29BA-0F4F-ADEA-B06CA75D9A86}" type="slidenum">
              <a:rPr lang="en-US" smtClean="0"/>
              <a:t>‹#›</a:t>
            </a:fld>
            <a:endParaRPr lang="en-US"/>
          </a:p>
        </p:txBody>
      </p:sp>
    </p:spTree>
    <p:extLst>
      <p:ext uri="{BB962C8B-B14F-4D97-AF65-F5344CB8AC3E}">
        <p14:creationId xmlns:p14="http://schemas.microsoft.com/office/powerpoint/2010/main" val="1765203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52BCD-93DA-27CC-04FB-070922C97B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6D26F4-2C1C-FDCF-6D76-6D09FC1E93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4F540D-909B-5FDD-2C07-588961C3DA46}"/>
              </a:ext>
            </a:extLst>
          </p:cNvPr>
          <p:cNvSpPr>
            <a:spLocks noGrp="1"/>
          </p:cNvSpPr>
          <p:nvPr>
            <p:ph type="dt" sz="half" idx="10"/>
          </p:nvPr>
        </p:nvSpPr>
        <p:spPr/>
        <p:txBody>
          <a:bodyPr/>
          <a:lstStyle/>
          <a:p>
            <a:fld id="{DAE856EC-134F-4749-B2EA-ACE3C82AE9BE}" type="datetimeFigureOut">
              <a:rPr lang="en-US" smtClean="0"/>
              <a:t>11/4/24</a:t>
            </a:fld>
            <a:endParaRPr lang="en-US"/>
          </a:p>
        </p:txBody>
      </p:sp>
      <p:sp>
        <p:nvSpPr>
          <p:cNvPr id="5" name="Footer Placeholder 4">
            <a:extLst>
              <a:ext uri="{FF2B5EF4-FFF2-40B4-BE49-F238E27FC236}">
                <a16:creationId xmlns:a16="http://schemas.microsoft.com/office/drawing/2014/main" id="{B1F76D6C-1F55-5F92-27AC-F54B32D3F8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E08EBC-048B-6C16-A575-8BFB22F135FA}"/>
              </a:ext>
            </a:extLst>
          </p:cNvPr>
          <p:cNvSpPr>
            <a:spLocks noGrp="1"/>
          </p:cNvSpPr>
          <p:nvPr>
            <p:ph type="sldNum" sz="quarter" idx="12"/>
          </p:nvPr>
        </p:nvSpPr>
        <p:spPr/>
        <p:txBody>
          <a:bodyPr/>
          <a:lstStyle/>
          <a:p>
            <a:fld id="{5978167C-29BA-0F4F-ADEA-B06CA75D9A86}" type="slidenum">
              <a:rPr lang="en-US" smtClean="0"/>
              <a:t>‹#›</a:t>
            </a:fld>
            <a:endParaRPr lang="en-US"/>
          </a:p>
        </p:txBody>
      </p:sp>
    </p:spTree>
    <p:extLst>
      <p:ext uri="{BB962C8B-B14F-4D97-AF65-F5344CB8AC3E}">
        <p14:creationId xmlns:p14="http://schemas.microsoft.com/office/powerpoint/2010/main" val="363314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09A32-F079-1A08-D0D6-11C455BD01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2B0AD90-C4EA-CECC-8285-846ECE6925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07BCA4C-A553-BEBC-8E92-FBAC45472D64}"/>
              </a:ext>
            </a:extLst>
          </p:cNvPr>
          <p:cNvSpPr>
            <a:spLocks noGrp="1"/>
          </p:cNvSpPr>
          <p:nvPr>
            <p:ph type="dt" sz="half" idx="10"/>
          </p:nvPr>
        </p:nvSpPr>
        <p:spPr/>
        <p:txBody>
          <a:bodyPr/>
          <a:lstStyle/>
          <a:p>
            <a:fld id="{DAE856EC-134F-4749-B2EA-ACE3C82AE9BE}" type="datetimeFigureOut">
              <a:rPr lang="en-US" smtClean="0"/>
              <a:t>11/4/24</a:t>
            </a:fld>
            <a:endParaRPr lang="en-US"/>
          </a:p>
        </p:txBody>
      </p:sp>
      <p:sp>
        <p:nvSpPr>
          <p:cNvPr id="5" name="Footer Placeholder 4">
            <a:extLst>
              <a:ext uri="{FF2B5EF4-FFF2-40B4-BE49-F238E27FC236}">
                <a16:creationId xmlns:a16="http://schemas.microsoft.com/office/drawing/2014/main" id="{1B0FED9B-F80E-7E28-29F4-7E2E2BA27F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605450-AB63-A6A8-3230-7D4CF0A15ABC}"/>
              </a:ext>
            </a:extLst>
          </p:cNvPr>
          <p:cNvSpPr>
            <a:spLocks noGrp="1"/>
          </p:cNvSpPr>
          <p:nvPr>
            <p:ph type="sldNum" sz="quarter" idx="12"/>
          </p:nvPr>
        </p:nvSpPr>
        <p:spPr/>
        <p:txBody>
          <a:bodyPr/>
          <a:lstStyle/>
          <a:p>
            <a:fld id="{5978167C-29BA-0F4F-ADEA-B06CA75D9A86}" type="slidenum">
              <a:rPr lang="en-US" smtClean="0"/>
              <a:t>‹#›</a:t>
            </a:fld>
            <a:endParaRPr lang="en-US"/>
          </a:p>
        </p:txBody>
      </p:sp>
    </p:spTree>
    <p:extLst>
      <p:ext uri="{BB962C8B-B14F-4D97-AF65-F5344CB8AC3E}">
        <p14:creationId xmlns:p14="http://schemas.microsoft.com/office/powerpoint/2010/main" val="1127538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4978F-FA38-8FB6-43F3-C7D39B2939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C06E2B-B53F-47A5-3EF0-7E71494901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1F9897-2A3E-20F6-37E3-FB4ACBFEA8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CE6D4C-AB38-1B4D-BDFC-82CB90C87D97}"/>
              </a:ext>
            </a:extLst>
          </p:cNvPr>
          <p:cNvSpPr>
            <a:spLocks noGrp="1"/>
          </p:cNvSpPr>
          <p:nvPr>
            <p:ph type="dt" sz="half" idx="10"/>
          </p:nvPr>
        </p:nvSpPr>
        <p:spPr/>
        <p:txBody>
          <a:bodyPr/>
          <a:lstStyle/>
          <a:p>
            <a:fld id="{DAE856EC-134F-4749-B2EA-ACE3C82AE9BE}" type="datetimeFigureOut">
              <a:rPr lang="en-US" smtClean="0"/>
              <a:t>11/4/24</a:t>
            </a:fld>
            <a:endParaRPr lang="en-US"/>
          </a:p>
        </p:txBody>
      </p:sp>
      <p:sp>
        <p:nvSpPr>
          <p:cNvPr id="6" name="Footer Placeholder 5">
            <a:extLst>
              <a:ext uri="{FF2B5EF4-FFF2-40B4-BE49-F238E27FC236}">
                <a16:creationId xmlns:a16="http://schemas.microsoft.com/office/drawing/2014/main" id="{5616EF74-431D-2C1E-9A0F-A832BD79CC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5B9941-0D8A-9C12-C7E8-5527E7B538E6}"/>
              </a:ext>
            </a:extLst>
          </p:cNvPr>
          <p:cNvSpPr>
            <a:spLocks noGrp="1"/>
          </p:cNvSpPr>
          <p:nvPr>
            <p:ph type="sldNum" sz="quarter" idx="12"/>
          </p:nvPr>
        </p:nvSpPr>
        <p:spPr/>
        <p:txBody>
          <a:bodyPr/>
          <a:lstStyle/>
          <a:p>
            <a:fld id="{5978167C-29BA-0F4F-ADEA-B06CA75D9A86}" type="slidenum">
              <a:rPr lang="en-US" smtClean="0"/>
              <a:t>‹#›</a:t>
            </a:fld>
            <a:endParaRPr lang="en-US"/>
          </a:p>
        </p:txBody>
      </p:sp>
    </p:spTree>
    <p:extLst>
      <p:ext uri="{BB962C8B-B14F-4D97-AF65-F5344CB8AC3E}">
        <p14:creationId xmlns:p14="http://schemas.microsoft.com/office/powerpoint/2010/main" val="325349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CB755-3176-D73F-AFCD-2466D03FE76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274BA34-3C48-2959-7E04-E12B350D8B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0A8BC4-36F4-28AC-690C-896A412CB0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345778-715D-E4F7-F1E3-873CE7F593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8FB985-6237-2F66-AF96-6845C7CDF17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BDCDC7E-BB0E-18CA-CB39-6A690CC62E6E}"/>
              </a:ext>
            </a:extLst>
          </p:cNvPr>
          <p:cNvSpPr>
            <a:spLocks noGrp="1"/>
          </p:cNvSpPr>
          <p:nvPr>
            <p:ph type="dt" sz="half" idx="10"/>
          </p:nvPr>
        </p:nvSpPr>
        <p:spPr/>
        <p:txBody>
          <a:bodyPr/>
          <a:lstStyle/>
          <a:p>
            <a:fld id="{DAE856EC-134F-4749-B2EA-ACE3C82AE9BE}" type="datetimeFigureOut">
              <a:rPr lang="en-US" smtClean="0"/>
              <a:t>11/4/24</a:t>
            </a:fld>
            <a:endParaRPr lang="en-US"/>
          </a:p>
        </p:txBody>
      </p:sp>
      <p:sp>
        <p:nvSpPr>
          <p:cNvPr id="8" name="Footer Placeholder 7">
            <a:extLst>
              <a:ext uri="{FF2B5EF4-FFF2-40B4-BE49-F238E27FC236}">
                <a16:creationId xmlns:a16="http://schemas.microsoft.com/office/drawing/2014/main" id="{4674160B-A30C-4780-C9D8-0A593DEC10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F8E8FAA-96F5-2EF7-10A4-52E54245CA53}"/>
              </a:ext>
            </a:extLst>
          </p:cNvPr>
          <p:cNvSpPr>
            <a:spLocks noGrp="1"/>
          </p:cNvSpPr>
          <p:nvPr>
            <p:ph type="sldNum" sz="quarter" idx="12"/>
          </p:nvPr>
        </p:nvSpPr>
        <p:spPr/>
        <p:txBody>
          <a:bodyPr/>
          <a:lstStyle/>
          <a:p>
            <a:fld id="{5978167C-29BA-0F4F-ADEA-B06CA75D9A86}" type="slidenum">
              <a:rPr lang="en-US" smtClean="0"/>
              <a:t>‹#›</a:t>
            </a:fld>
            <a:endParaRPr lang="en-US"/>
          </a:p>
        </p:txBody>
      </p:sp>
    </p:spTree>
    <p:extLst>
      <p:ext uri="{BB962C8B-B14F-4D97-AF65-F5344CB8AC3E}">
        <p14:creationId xmlns:p14="http://schemas.microsoft.com/office/powerpoint/2010/main" val="2202004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464BB-808B-A784-F118-FC3FF6B636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9A6CBF6-0DE9-9A34-5295-A39CE99E7869}"/>
              </a:ext>
            </a:extLst>
          </p:cNvPr>
          <p:cNvSpPr>
            <a:spLocks noGrp="1"/>
          </p:cNvSpPr>
          <p:nvPr>
            <p:ph type="dt" sz="half" idx="10"/>
          </p:nvPr>
        </p:nvSpPr>
        <p:spPr/>
        <p:txBody>
          <a:bodyPr/>
          <a:lstStyle/>
          <a:p>
            <a:fld id="{DAE856EC-134F-4749-B2EA-ACE3C82AE9BE}" type="datetimeFigureOut">
              <a:rPr lang="en-US" smtClean="0"/>
              <a:t>11/4/24</a:t>
            </a:fld>
            <a:endParaRPr lang="en-US"/>
          </a:p>
        </p:txBody>
      </p:sp>
      <p:sp>
        <p:nvSpPr>
          <p:cNvPr id="4" name="Footer Placeholder 3">
            <a:extLst>
              <a:ext uri="{FF2B5EF4-FFF2-40B4-BE49-F238E27FC236}">
                <a16:creationId xmlns:a16="http://schemas.microsoft.com/office/drawing/2014/main" id="{25AFBE69-D62F-4132-0270-6818351C82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A74548-A1EC-97F1-EF3C-78E831C223A7}"/>
              </a:ext>
            </a:extLst>
          </p:cNvPr>
          <p:cNvSpPr>
            <a:spLocks noGrp="1"/>
          </p:cNvSpPr>
          <p:nvPr>
            <p:ph type="sldNum" sz="quarter" idx="12"/>
          </p:nvPr>
        </p:nvSpPr>
        <p:spPr/>
        <p:txBody>
          <a:bodyPr/>
          <a:lstStyle/>
          <a:p>
            <a:fld id="{5978167C-29BA-0F4F-ADEA-B06CA75D9A86}" type="slidenum">
              <a:rPr lang="en-US" smtClean="0"/>
              <a:t>‹#›</a:t>
            </a:fld>
            <a:endParaRPr lang="en-US"/>
          </a:p>
        </p:txBody>
      </p:sp>
    </p:spTree>
    <p:extLst>
      <p:ext uri="{BB962C8B-B14F-4D97-AF65-F5344CB8AC3E}">
        <p14:creationId xmlns:p14="http://schemas.microsoft.com/office/powerpoint/2010/main" val="3288449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35FA85-FC80-64D8-47A6-5346BEFFF17C}"/>
              </a:ext>
            </a:extLst>
          </p:cNvPr>
          <p:cNvSpPr>
            <a:spLocks noGrp="1"/>
          </p:cNvSpPr>
          <p:nvPr>
            <p:ph type="dt" sz="half" idx="10"/>
          </p:nvPr>
        </p:nvSpPr>
        <p:spPr/>
        <p:txBody>
          <a:bodyPr/>
          <a:lstStyle/>
          <a:p>
            <a:fld id="{DAE856EC-134F-4749-B2EA-ACE3C82AE9BE}" type="datetimeFigureOut">
              <a:rPr lang="en-US" smtClean="0"/>
              <a:t>11/4/24</a:t>
            </a:fld>
            <a:endParaRPr lang="en-US"/>
          </a:p>
        </p:txBody>
      </p:sp>
      <p:sp>
        <p:nvSpPr>
          <p:cNvPr id="3" name="Footer Placeholder 2">
            <a:extLst>
              <a:ext uri="{FF2B5EF4-FFF2-40B4-BE49-F238E27FC236}">
                <a16:creationId xmlns:a16="http://schemas.microsoft.com/office/drawing/2014/main" id="{B9814172-D8CA-9EF4-0236-6825931BFD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7D98833-179A-7C1F-165C-1FE3E8797C4A}"/>
              </a:ext>
            </a:extLst>
          </p:cNvPr>
          <p:cNvSpPr>
            <a:spLocks noGrp="1"/>
          </p:cNvSpPr>
          <p:nvPr>
            <p:ph type="sldNum" sz="quarter" idx="12"/>
          </p:nvPr>
        </p:nvSpPr>
        <p:spPr/>
        <p:txBody>
          <a:bodyPr/>
          <a:lstStyle/>
          <a:p>
            <a:fld id="{5978167C-29BA-0F4F-ADEA-B06CA75D9A86}" type="slidenum">
              <a:rPr lang="en-US" smtClean="0"/>
              <a:t>‹#›</a:t>
            </a:fld>
            <a:endParaRPr lang="en-US"/>
          </a:p>
        </p:txBody>
      </p:sp>
    </p:spTree>
    <p:extLst>
      <p:ext uri="{BB962C8B-B14F-4D97-AF65-F5344CB8AC3E}">
        <p14:creationId xmlns:p14="http://schemas.microsoft.com/office/powerpoint/2010/main" val="90642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080A5-6214-0EB3-240A-7DC1D54DA6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A84089-0E74-FA55-E4CC-BDFB2CB166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815B97-02CF-0120-44B0-1310747E50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705A31-DBE4-0C9E-3265-EE2B20656712}"/>
              </a:ext>
            </a:extLst>
          </p:cNvPr>
          <p:cNvSpPr>
            <a:spLocks noGrp="1"/>
          </p:cNvSpPr>
          <p:nvPr>
            <p:ph type="dt" sz="half" idx="10"/>
          </p:nvPr>
        </p:nvSpPr>
        <p:spPr/>
        <p:txBody>
          <a:bodyPr/>
          <a:lstStyle/>
          <a:p>
            <a:fld id="{DAE856EC-134F-4749-B2EA-ACE3C82AE9BE}" type="datetimeFigureOut">
              <a:rPr lang="en-US" smtClean="0"/>
              <a:t>11/4/24</a:t>
            </a:fld>
            <a:endParaRPr lang="en-US"/>
          </a:p>
        </p:txBody>
      </p:sp>
      <p:sp>
        <p:nvSpPr>
          <p:cNvPr id="6" name="Footer Placeholder 5">
            <a:extLst>
              <a:ext uri="{FF2B5EF4-FFF2-40B4-BE49-F238E27FC236}">
                <a16:creationId xmlns:a16="http://schemas.microsoft.com/office/drawing/2014/main" id="{7687729E-37E2-4D6C-B876-68DA8B5208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5C4C82-E125-5D52-2195-7A187B54409A}"/>
              </a:ext>
            </a:extLst>
          </p:cNvPr>
          <p:cNvSpPr>
            <a:spLocks noGrp="1"/>
          </p:cNvSpPr>
          <p:nvPr>
            <p:ph type="sldNum" sz="quarter" idx="12"/>
          </p:nvPr>
        </p:nvSpPr>
        <p:spPr/>
        <p:txBody>
          <a:bodyPr/>
          <a:lstStyle/>
          <a:p>
            <a:fld id="{5978167C-29BA-0F4F-ADEA-B06CA75D9A86}" type="slidenum">
              <a:rPr lang="en-US" smtClean="0"/>
              <a:t>‹#›</a:t>
            </a:fld>
            <a:endParaRPr lang="en-US"/>
          </a:p>
        </p:txBody>
      </p:sp>
    </p:spTree>
    <p:extLst>
      <p:ext uri="{BB962C8B-B14F-4D97-AF65-F5344CB8AC3E}">
        <p14:creationId xmlns:p14="http://schemas.microsoft.com/office/powerpoint/2010/main" val="26710861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46C78-2E3B-6547-1731-07FCD98ABA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D6B2814-772B-AA65-FD73-16900DF128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B81FC0-8773-2B53-2D45-41625970DF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F6ACAB-C0EA-7501-E9E3-94855912FF84}"/>
              </a:ext>
            </a:extLst>
          </p:cNvPr>
          <p:cNvSpPr>
            <a:spLocks noGrp="1"/>
          </p:cNvSpPr>
          <p:nvPr>
            <p:ph type="dt" sz="half" idx="10"/>
          </p:nvPr>
        </p:nvSpPr>
        <p:spPr/>
        <p:txBody>
          <a:bodyPr/>
          <a:lstStyle/>
          <a:p>
            <a:fld id="{DAE856EC-134F-4749-B2EA-ACE3C82AE9BE}" type="datetimeFigureOut">
              <a:rPr lang="en-US" smtClean="0"/>
              <a:t>11/4/24</a:t>
            </a:fld>
            <a:endParaRPr lang="en-US"/>
          </a:p>
        </p:txBody>
      </p:sp>
      <p:sp>
        <p:nvSpPr>
          <p:cNvPr id="6" name="Footer Placeholder 5">
            <a:extLst>
              <a:ext uri="{FF2B5EF4-FFF2-40B4-BE49-F238E27FC236}">
                <a16:creationId xmlns:a16="http://schemas.microsoft.com/office/drawing/2014/main" id="{1C8018BC-D9FA-23B8-EC26-7CF5D90483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9651AD-F7C0-0D68-77C0-D4D1B5F307B7}"/>
              </a:ext>
            </a:extLst>
          </p:cNvPr>
          <p:cNvSpPr>
            <a:spLocks noGrp="1"/>
          </p:cNvSpPr>
          <p:nvPr>
            <p:ph type="sldNum" sz="quarter" idx="12"/>
          </p:nvPr>
        </p:nvSpPr>
        <p:spPr/>
        <p:txBody>
          <a:bodyPr/>
          <a:lstStyle/>
          <a:p>
            <a:fld id="{5978167C-29BA-0F4F-ADEA-B06CA75D9A86}" type="slidenum">
              <a:rPr lang="en-US" smtClean="0"/>
              <a:t>‹#›</a:t>
            </a:fld>
            <a:endParaRPr lang="en-US"/>
          </a:p>
        </p:txBody>
      </p:sp>
    </p:spTree>
    <p:extLst>
      <p:ext uri="{BB962C8B-B14F-4D97-AF65-F5344CB8AC3E}">
        <p14:creationId xmlns:p14="http://schemas.microsoft.com/office/powerpoint/2010/main" val="15168195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D4AF26-B451-05D8-92BD-902F72A408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F8D439-C06C-B066-9D9A-AF98D287FF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BD67BE-8989-553A-86F0-CAE432AE4F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E856EC-134F-4749-B2EA-ACE3C82AE9BE}" type="datetimeFigureOut">
              <a:rPr lang="en-US" smtClean="0"/>
              <a:t>11/4/24</a:t>
            </a:fld>
            <a:endParaRPr lang="en-US"/>
          </a:p>
        </p:txBody>
      </p:sp>
      <p:sp>
        <p:nvSpPr>
          <p:cNvPr id="5" name="Footer Placeholder 4">
            <a:extLst>
              <a:ext uri="{FF2B5EF4-FFF2-40B4-BE49-F238E27FC236}">
                <a16:creationId xmlns:a16="http://schemas.microsoft.com/office/drawing/2014/main" id="{E634FC08-8954-3101-ECEB-F583FECD08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E35C22-7007-1876-258D-E59BB2FBBB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78167C-29BA-0F4F-ADEA-B06CA75D9A86}" type="slidenum">
              <a:rPr lang="en-US" smtClean="0"/>
              <a:t>‹#›</a:t>
            </a:fld>
            <a:endParaRPr lang="en-US"/>
          </a:p>
        </p:txBody>
      </p:sp>
    </p:spTree>
    <p:extLst>
      <p:ext uri="{BB962C8B-B14F-4D97-AF65-F5344CB8AC3E}">
        <p14:creationId xmlns:p14="http://schemas.microsoft.com/office/powerpoint/2010/main" val="186623491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E19AC-00D8-134C-A11B-8CA9C53A9304}"/>
              </a:ext>
            </a:extLst>
          </p:cNvPr>
          <p:cNvSpPr>
            <a:spLocks noGrp="1"/>
          </p:cNvSpPr>
          <p:nvPr>
            <p:ph type="title"/>
          </p:nvPr>
        </p:nvSpPr>
        <p:spPr/>
        <p:txBody>
          <a:bodyPr>
            <a:normAutofit/>
          </a:bodyPr>
          <a:lstStyle/>
          <a:p>
            <a:r>
              <a:rPr lang="en-US" dirty="0"/>
              <a:t>User interface design</a:t>
            </a:r>
          </a:p>
        </p:txBody>
      </p:sp>
      <p:sp>
        <p:nvSpPr>
          <p:cNvPr id="8" name="TextBox 7">
            <a:extLst>
              <a:ext uri="{FF2B5EF4-FFF2-40B4-BE49-F238E27FC236}">
                <a16:creationId xmlns:a16="http://schemas.microsoft.com/office/drawing/2014/main" id="{02CF59E2-5870-6840-8E6F-913135309460}"/>
              </a:ext>
            </a:extLst>
          </p:cNvPr>
          <p:cNvSpPr txBox="1"/>
          <p:nvPr/>
        </p:nvSpPr>
        <p:spPr>
          <a:xfrm>
            <a:off x="10686361" y="6290631"/>
            <a:ext cx="602473" cy="369332"/>
          </a:xfrm>
          <a:prstGeom prst="rect">
            <a:avLst/>
          </a:prstGeom>
          <a:noFill/>
        </p:spPr>
        <p:txBody>
          <a:bodyPr wrap="none" rtlCol="0">
            <a:spAutoFit/>
          </a:bodyPr>
          <a:lstStyle/>
          <a:p>
            <a:r>
              <a:rPr lang="en-US" dirty="0" err="1"/>
              <a:t>xkcd</a:t>
            </a:r>
            <a:endParaRPr lang="en-US" dirty="0"/>
          </a:p>
        </p:txBody>
      </p:sp>
    </p:spTree>
    <p:extLst>
      <p:ext uri="{BB962C8B-B14F-4D97-AF65-F5344CB8AC3E}">
        <p14:creationId xmlns:p14="http://schemas.microsoft.com/office/powerpoint/2010/main" val="7173858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DF6EA-0C8D-5E9B-4193-EABBCFC4A5B4}"/>
              </a:ext>
            </a:extLst>
          </p:cNvPr>
          <p:cNvSpPr>
            <a:spLocks noGrp="1"/>
          </p:cNvSpPr>
          <p:nvPr>
            <p:ph type="title"/>
          </p:nvPr>
        </p:nvSpPr>
        <p:spPr/>
        <p:txBody>
          <a:bodyPr/>
          <a:lstStyle/>
          <a:p>
            <a:r>
              <a:rPr lang="en-US" dirty="0"/>
              <a:t>Examples of a Slip</a:t>
            </a:r>
          </a:p>
        </p:txBody>
      </p:sp>
      <p:sp>
        <p:nvSpPr>
          <p:cNvPr id="3" name="Content Placeholder 2">
            <a:extLst>
              <a:ext uri="{FF2B5EF4-FFF2-40B4-BE49-F238E27FC236}">
                <a16:creationId xmlns:a16="http://schemas.microsoft.com/office/drawing/2014/main" id="{E61E1E1B-5081-C8F6-A743-E61A5ED12EC2}"/>
              </a:ext>
            </a:extLst>
          </p:cNvPr>
          <p:cNvSpPr>
            <a:spLocks noGrp="1"/>
          </p:cNvSpPr>
          <p:nvPr>
            <p:ph idx="1"/>
          </p:nvPr>
        </p:nvSpPr>
        <p:spPr/>
        <p:txBody>
          <a:bodyPr>
            <a:normAutofit lnSpcReduction="10000"/>
          </a:bodyPr>
          <a:lstStyle/>
          <a:p>
            <a:r>
              <a:rPr lang="en-US" dirty="0">
                <a:latin typeface="Calibri" panose="020F0502020204030204" pitchFamily="34" charset="0"/>
                <a:cs typeface="Calibri" panose="020F0502020204030204" pitchFamily="34" charset="0"/>
              </a:rPr>
              <a:t>Slips are often errors in behaviors you know how to do.</a:t>
            </a:r>
          </a:p>
          <a:p>
            <a:r>
              <a:rPr lang="en-US" b="0" i="0" dirty="0">
                <a:solidFill>
                  <a:srgbClr val="333333"/>
                </a:solidFill>
                <a:effectLst/>
                <a:latin typeface="Calibri" panose="020F0502020204030204" pitchFamily="34" charset="0"/>
                <a:cs typeface="Calibri" panose="020F0502020204030204" pitchFamily="34" charset="0"/>
              </a:rPr>
              <a:t>Failure to correctly execute the procedure you know. </a:t>
            </a:r>
            <a:endParaRPr lang="en-US" dirty="0">
              <a:latin typeface="Calibri" panose="020F0502020204030204" pitchFamily="34" charset="0"/>
              <a:cs typeface="Calibri" panose="020F0502020204030204" pitchFamily="34" charset="0"/>
            </a:endParaRPr>
          </a:p>
          <a:p>
            <a:pPr marL="0" indent="0">
              <a:buNone/>
            </a:pPr>
            <a:endParaRPr lang="en-US" dirty="0"/>
          </a:p>
          <a:p>
            <a:r>
              <a:rPr lang="en-US" dirty="0"/>
              <a:t>Example: You want to attach a file to an email.  You know how to do it- you do it all the time.  You forget to attach the file and send anyway.  </a:t>
            </a:r>
          </a:p>
          <a:p>
            <a:endParaRPr lang="en-US" dirty="0"/>
          </a:p>
          <a:p>
            <a:endParaRPr lang="en-US" dirty="0"/>
          </a:p>
          <a:p>
            <a:r>
              <a:rPr lang="en-US" dirty="0">
                <a:solidFill>
                  <a:srgbClr val="333333"/>
                </a:solidFill>
                <a:latin typeface="Calibri" panose="020F0502020204030204" pitchFamily="34" charset="0"/>
                <a:cs typeface="Calibri" panose="020F0502020204030204" pitchFamily="34" charset="0"/>
              </a:rPr>
              <a:t>You know how to do this task.  If you make an error, it is probably a slip</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491304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BBDDF-5D69-4FF5-810F-B296EEBF272F}"/>
              </a:ext>
            </a:extLst>
          </p:cNvPr>
          <p:cNvSpPr>
            <a:spLocks noGrp="1"/>
          </p:cNvSpPr>
          <p:nvPr>
            <p:ph type="title"/>
          </p:nvPr>
        </p:nvSpPr>
        <p:spPr/>
        <p:txBody>
          <a:bodyPr/>
          <a:lstStyle/>
          <a:p>
            <a:r>
              <a:rPr lang="en-US" dirty="0"/>
              <a:t>Slips</a:t>
            </a:r>
          </a:p>
        </p:txBody>
      </p:sp>
      <p:sp>
        <p:nvSpPr>
          <p:cNvPr id="3" name="Content Placeholder 2">
            <a:extLst>
              <a:ext uri="{FF2B5EF4-FFF2-40B4-BE49-F238E27FC236}">
                <a16:creationId xmlns:a16="http://schemas.microsoft.com/office/drawing/2014/main" id="{5A3D707C-0276-414C-B87E-1E64BDCCE219}"/>
              </a:ext>
            </a:extLst>
          </p:cNvPr>
          <p:cNvSpPr>
            <a:spLocks noGrp="1"/>
          </p:cNvSpPr>
          <p:nvPr>
            <p:ph idx="1"/>
          </p:nvPr>
        </p:nvSpPr>
        <p:spPr>
          <a:xfrm>
            <a:off x="440267" y="2212976"/>
            <a:ext cx="5350933" cy="4463869"/>
          </a:xfrm>
        </p:spPr>
        <p:txBody>
          <a:bodyPr>
            <a:normAutofit/>
          </a:bodyPr>
          <a:lstStyle/>
          <a:p>
            <a:r>
              <a:rPr lang="en-US" dirty="0"/>
              <a:t>Clicking before the mouse pointer is over a button</a:t>
            </a:r>
          </a:p>
          <a:p>
            <a:r>
              <a:rPr lang="en-US" dirty="0"/>
              <a:t>Clicking on the wrong file when attaching file to email </a:t>
            </a:r>
          </a:p>
          <a:p>
            <a:pPr marL="457200" lvl="1" indent="0">
              <a:buNone/>
            </a:pPr>
            <a:endParaRPr lang="en-US" dirty="0"/>
          </a:p>
        </p:txBody>
      </p:sp>
      <p:pic>
        <p:nvPicPr>
          <p:cNvPr id="4" name="Picture 3">
            <a:extLst>
              <a:ext uri="{FF2B5EF4-FFF2-40B4-BE49-F238E27FC236}">
                <a16:creationId xmlns:a16="http://schemas.microsoft.com/office/drawing/2014/main" id="{284C7EE0-7D46-42F2-4D52-E375750389B5}"/>
              </a:ext>
            </a:extLst>
          </p:cNvPr>
          <p:cNvPicPr>
            <a:picLocks noChangeAspect="1"/>
          </p:cNvPicPr>
          <p:nvPr/>
        </p:nvPicPr>
        <p:blipFill rotWithShape="1">
          <a:blip r:embed="rId3"/>
          <a:srcRect l="40625" t="2778"/>
          <a:stretch/>
        </p:blipFill>
        <p:spPr>
          <a:xfrm>
            <a:off x="6400802" y="2029006"/>
            <a:ext cx="4846486" cy="4463869"/>
          </a:xfrm>
          <a:prstGeom prst="rect">
            <a:avLst/>
          </a:prstGeom>
        </p:spPr>
      </p:pic>
      <p:pic>
        <p:nvPicPr>
          <p:cNvPr id="5" name="Picture 4">
            <a:extLst>
              <a:ext uri="{FF2B5EF4-FFF2-40B4-BE49-F238E27FC236}">
                <a16:creationId xmlns:a16="http://schemas.microsoft.com/office/drawing/2014/main" id="{F423D3A8-58A7-1ED8-89C1-C71A06A06065}"/>
              </a:ext>
            </a:extLst>
          </p:cNvPr>
          <p:cNvPicPr>
            <a:picLocks noChangeAspect="1"/>
          </p:cNvPicPr>
          <p:nvPr/>
        </p:nvPicPr>
        <p:blipFill rotWithShape="1">
          <a:blip r:embed="rId3"/>
          <a:srcRect l="46250" t="2778" r="26125" b="54222"/>
          <a:stretch/>
        </p:blipFill>
        <p:spPr>
          <a:xfrm>
            <a:off x="7636433" y="1285362"/>
            <a:ext cx="3717367" cy="325479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34435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0080B-3F43-378B-538C-A5BAB23F1381}"/>
              </a:ext>
            </a:extLst>
          </p:cNvPr>
          <p:cNvSpPr>
            <a:spLocks noGrp="1"/>
          </p:cNvSpPr>
          <p:nvPr>
            <p:ph type="title"/>
          </p:nvPr>
        </p:nvSpPr>
        <p:spPr/>
        <p:txBody>
          <a:bodyPr/>
          <a:lstStyle/>
          <a:p>
            <a:r>
              <a:rPr lang="en-US" dirty="0"/>
              <a:t>Kinds of slips: Memory </a:t>
            </a:r>
            <a:r>
              <a:rPr lang="en-US" u="sng" dirty="0"/>
              <a:t>Lapse</a:t>
            </a:r>
            <a:r>
              <a:rPr lang="en-US" dirty="0"/>
              <a:t> </a:t>
            </a:r>
          </a:p>
        </p:txBody>
      </p:sp>
      <p:sp>
        <p:nvSpPr>
          <p:cNvPr id="3" name="Content Placeholder 2">
            <a:extLst>
              <a:ext uri="{FF2B5EF4-FFF2-40B4-BE49-F238E27FC236}">
                <a16:creationId xmlns:a16="http://schemas.microsoft.com/office/drawing/2014/main" id="{E8DB19D1-7A72-1601-BF54-7F4C94CCF593}"/>
              </a:ext>
            </a:extLst>
          </p:cNvPr>
          <p:cNvSpPr>
            <a:spLocks noGrp="1"/>
          </p:cNvSpPr>
          <p:nvPr>
            <p:ph idx="1"/>
          </p:nvPr>
        </p:nvSpPr>
        <p:spPr>
          <a:xfrm>
            <a:off x="838200" y="1825625"/>
            <a:ext cx="10515600" cy="4774872"/>
          </a:xfrm>
        </p:spPr>
        <p:txBody>
          <a:bodyPr>
            <a:normAutofit lnSpcReduction="10000"/>
          </a:bodyPr>
          <a:lstStyle/>
          <a:p>
            <a:r>
              <a:rPr lang="en-US" dirty="0"/>
              <a:t>Memory-lapse: a failure of memory—for example, forgetting the overall goal, or forgetting where you are in the procedure.</a:t>
            </a:r>
          </a:p>
          <a:p>
            <a:pPr lvl="1"/>
            <a:r>
              <a:rPr lang="en-US" dirty="0"/>
              <a:t>Forgetting to hit ‘send’ for an email, because you get distracted </a:t>
            </a:r>
          </a:p>
          <a:p>
            <a:pPr lvl="1"/>
            <a:r>
              <a:rPr lang="en-US" dirty="0"/>
              <a:t>Forgetting to attach a file to an email</a:t>
            </a:r>
          </a:p>
          <a:p>
            <a:pPr lvl="1"/>
            <a:r>
              <a:rPr lang="en-US" dirty="0"/>
              <a:t>Forgetting to renew a subscription to a software</a:t>
            </a:r>
          </a:p>
          <a:p>
            <a:pPr lvl="1"/>
            <a:r>
              <a:rPr lang="en-US" dirty="0"/>
              <a:t>Forgetting to save</a:t>
            </a:r>
          </a:p>
          <a:p>
            <a:pPr marL="457200" lvl="1" indent="0">
              <a:buNone/>
            </a:pPr>
            <a:endParaRPr lang="en-US" dirty="0"/>
          </a:p>
          <a:p>
            <a:r>
              <a:rPr lang="en-US" dirty="0"/>
              <a:t>You know how to do these actions, but you get distracted or are forgetful</a:t>
            </a:r>
          </a:p>
          <a:p>
            <a:endParaRPr lang="en-US" dirty="0"/>
          </a:p>
          <a:p>
            <a:r>
              <a:rPr lang="en-US" dirty="0"/>
              <a:t>Can we think of examples of UI design helping us avoid these kinds of memory lapses? </a:t>
            </a:r>
          </a:p>
          <a:p>
            <a:endParaRPr lang="en-US" dirty="0"/>
          </a:p>
          <a:p>
            <a:pPr lvl="1"/>
            <a:endParaRPr lang="en-US" dirty="0"/>
          </a:p>
        </p:txBody>
      </p:sp>
    </p:spTree>
    <p:extLst>
      <p:ext uri="{BB962C8B-B14F-4D97-AF65-F5344CB8AC3E}">
        <p14:creationId xmlns:p14="http://schemas.microsoft.com/office/powerpoint/2010/main" val="18985270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3E40-80DD-D7D1-A488-9FCB5EFB1E7B}"/>
              </a:ext>
            </a:extLst>
          </p:cNvPr>
          <p:cNvSpPr>
            <a:spLocks noGrp="1"/>
          </p:cNvSpPr>
          <p:nvPr>
            <p:ph type="title"/>
          </p:nvPr>
        </p:nvSpPr>
        <p:spPr/>
        <p:txBody>
          <a:bodyPr/>
          <a:lstStyle/>
          <a:p>
            <a:r>
              <a:rPr lang="en-US" dirty="0"/>
              <a:t>Kinds of slips: Action-based slips</a:t>
            </a:r>
          </a:p>
        </p:txBody>
      </p:sp>
      <p:sp>
        <p:nvSpPr>
          <p:cNvPr id="3" name="Content Placeholder 2">
            <a:extLst>
              <a:ext uri="{FF2B5EF4-FFF2-40B4-BE49-F238E27FC236}">
                <a16:creationId xmlns:a16="http://schemas.microsoft.com/office/drawing/2014/main" id="{47DBFDC0-54E1-AC66-CDF5-8D319539BE3F}"/>
              </a:ext>
            </a:extLst>
          </p:cNvPr>
          <p:cNvSpPr>
            <a:spLocks noGrp="1"/>
          </p:cNvSpPr>
          <p:nvPr>
            <p:ph idx="1"/>
          </p:nvPr>
        </p:nvSpPr>
        <p:spPr/>
        <p:txBody>
          <a:bodyPr/>
          <a:lstStyle/>
          <a:p>
            <a:r>
              <a:rPr lang="en-US" dirty="0"/>
              <a:t>“Blunders”</a:t>
            </a:r>
          </a:p>
          <a:p>
            <a:r>
              <a:rPr lang="en-US" dirty="0"/>
              <a:t>Clicking before your mouse is hovering over the target</a:t>
            </a:r>
          </a:p>
          <a:p>
            <a:r>
              <a:rPr lang="en-US" dirty="0"/>
              <a:t>Attaching the wrong file to the email</a:t>
            </a:r>
          </a:p>
          <a:p>
            <a:r>
              <a:rPr lang="en-US" dirty="0"/>
              <a:t>Dragging a file into the wrong directory</a:t>
            </a:r>
          </a:p>
          <a:p>
            <a:pPr marL="0" indent="0">
              <a:buNone/>
            </a:pPr>
            <a:endParaRPr lang="en-US" dirty="0"/>
          </a:p>
        </p:txBody>
      </p:sp>
    </p:spTree>
    <p:extLst>
      <p:ext uri="{BB962C8B-B14F-4D97-AF65-F5344CB8AC3E}">
        <p14:creationId xmlns:p14="http://schemas.microsoft.com/office/powerpoint/2010/main" val="13885946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6E31B-7F86-41DF-E218-19B98F5ECB20}"/>
              </a:ext>
            </a:extLst>
          </p:cNvPr>
          <p:cNvSpPr>
            <a:spLocks noGrp="1"/>
          </p:cNvSpPr>
          <p:nvPr>
            <p:ph type="title"/>
          </p:nvPr>
        </p:nvSpPr>
        <p:spPr/>
        <p:txBody>
          <a:bodyPr/>
          <a:lstStyle/>
          <a:p>
            <a:r>
              <a:rPr lang="en-US" dirty="0"/>
              <a:t>Action-based slips-Capture </a:t>
            </a:r>
          </a:p>
        </p:txBody>
      </p:sp>
      <p:sp>
        <p:nvSpPr>
          <p:cNvPr id="3" name="Content Placeholder 2">
            <a:extLst>
              <a:ext uri="{FF2B5EF4-FFF2-40B4-BE49-F238E27FC236}">
                <a16:creationId xmlns:a16="http://schemas.microsoft.com/office/drawing/2014/main" id="{14AC5481-AE20-AD86-5B67-6878D1E9EDD3}"/>
              </a:ext>
            </a:extLst>
          </p:cNvPr>
          <p:cNvSpPr>
            <a:spLocks noGrp="1"/>
          </p:cNvSpPr>
          <p:nvPr>
            <p:ph idx="1"/>
          </p:nvPr>
        </p:nvSpPr>
        <p:spPr>
          <a:xfrm>
            <a:off x="674077" y="1544271"/>
            <a:ext cx="10515600" cy="5149606"/>
          </a:xfrm>
        </p:spPr>
        <p:txBody>
          <a:bodyPr>
            <a:normAutofit/>
          </a:bodyPr>
          <a:lstStyle/>
          <a:p>
            <a:r>
              <a:rPr lang="en-US" dirty="0"/>
              <a:t>A </a:t>
            </a:r>
            <a:r>
              <a:rPr lang="en-US" b="1" dirty="0"/>
              <a:t>capture slip</a:t>
            </a:r>
            <a:r>
              <a:rPr lang="en-US" dirty="0"/>
              <a:t> occurs when a person starts executing one sequence of actions, but then veers off into another (usually more familiar) sequence that happened to start the same way. </a:t>
            </a:r>
          </a:p>
          <a:p>
            <a:pPr lvl="1"/>
            <a:r>
              <a:rPr lang="en-US" dirty="0"/>
              <a:t>driving to school instead of to the dentist</a:t>
            </a:r>
          </a:p>
          <a:p>
            <a:pPr lvl="1"/>
            <a:r>
              <a:rPr lang="en-US" dirty="0"/>
              <a:t>if a user intends just to save the file (:w) but accidentally quits as well (:</a:t>
            </a:r>
            <a:r>
              <a:rPr lang="en-US" dirty="0" err="1"/>
              <a:t>wq</a:t>
            </a:r>
            <a:r>
              <a:rPr lang="en-US" dirty="0"/>
              <a:t>), then they’ve committed a capture error.</a:t>
            </a:r>
          </a:p>
          <a:p>
            <a:pPr lvl="1"/>
            <a:r>
              <a:rPr lang="en-US" dirty="0"/>
              <a:t>I go to the UI course rather than my new course, out of habit </a:t>
            </a:r>
          </a:p>
          <a:p>
            <a:endParaRPr lang="en-US" dirty="0"/>
          </a:p>
          <a:p>
            <a:r>
              <a:rPr lang="en-US" dirty="0"/>
              <a:t>A good mental picture for this is that you’ve developed a mental groove from executing the same sequence of actions repeatedly, and this groove tends to capture other sequences that start the same way.</a:t>
            </a:r>
          </a:p>
        </p:txBody>
      </p:sp>
    </p:spTree>
    <p:extLst>
      <p:ext uri="{BB962C8B-B14F-4D97-AF65-F5344CB8AC3E}">
        <p14:creationId xmlns:p14="http://schemas.microsoft.com/office/powerpoint/2010/main" val="1698575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A6E85-666E-4C21-A164-B097235F3C19}"/>
              </a:ext>
            </a:extLst>
          </p:cNvPr>
          <p:cNvSpPr>
            <a:spLocks noGrp="1"/>
          </p:cNvSpPr>
          <p:nvPr>
            <p:ph type="title"/>
          </p:nvPr>
        </p:nvSpPr>
        <p:spPr/>
        <p:txBody>
          <a:bodyPr/>
          <a:lstStyle/>
          <a:p>
            <a:r>
              <a:rPr lang="en-US" dirty="0"/>
              <a:t>Action-based slips: Description slips </a:t>
            </a:r>
            <a:br>
              <a:rPr lang="en-US" dirty="0"/>
            </a:br>
            <a:endParaRPr lang="en-US" dirty="0"/>
          </a:p>
        </p:txBody>
      </p:sp>
      <p:sp>
        <p:nvSpPr>
          <p:cNvPr id="3" name="Content Placeholder 2">
            <a:extLst>
              <a:ext uri="{FF2B5EF4-FFF2-40B4-BE49-F238E27FC236}">
                <a16:creationId xmlns:a16="http://schemas.microsoft.com/office/drawing/2014/main" id="{7EFF27E4-957F-4F79-BAB2-F38B24B48A88}"/>
              </a:ext>
            </a:extLst>
          </p:cNvPr>
          <p:cNvSpPr>
            <a:spLocks noGrp="1"/>
          </p:cNvSpPr>
          <p:nvPr>
            <p:ph idx="1"/>
          </p:nvPr>
        </p:nvSpPr>
        <p:spPr>
          <a:xfrm>
            <a:off x="440267" y="2042160"/>
            <a:ext cx="11319933" cy="4123691"/>
          </a:xfrm>
        </p:spPr>
        <p:txBody>
          <a:bodyPr>
            <a:normAutofit lnSpcReduction="10000"/>
          </a:bodyPr>
          <a:lstStyle/>
          <a:p>
            <a:r>
              <a:rPr lang="en-US" dirty="0"/>
              <a:t>A </a:t>
            </a:r>
            <a:r>
              <a:rPr lang="en-US" b="1" dirty="0"/>
              <a:t>description slip</a:t>
            </a:r>
            <a:r>
              <a:rPr lang="en-US" dirty="0"/>
              <a:t> occurs when two actions are very similar (NOT the result of the actions). </a:t>
            </a:r>
          </a:p>
          <a:p>
            <a:r>
              <a:rPr lang="en-US" dirty="0"/>
              <a:t>The user intends to do one action, but accidentally substitutes the other.</a:t>
            </a:r>
          </a:p>
          <a:p>
            <a:endParaRPr lang="en-US" dirty="0"/>
          </a:p>
          <a:p>
            <a:r>
              <a:rPr lang="en-US" dirty="0"/>
              <a:t>Consistency (same) is good for learning</a:t>
            </a:r>
          </a:p>
          <a:p>
            <a:r>
              <a:rPr lang="en-US" dirty="0"/>
              <a:t>Inadvertent similarity (close but not quite) is bad for safety</a:t>
            </a:r>
          </a:p>
          <a:p>
            <a:r>
              <a:rPr lang="en-US" dirty="0"/>
              <a:t>Example- </a:t>
            </a:r>
          </a:p>
          <a:p>
            <a:pPr lvl="1"/>
            <a:r>
              <a:rPr lang="en-US" dirty="0"/>
              <a:t>dragging wrong file, because they look the same</a:t>
            </a:r>
          </a:p>
          <a:p>
            <a:pPr lvl="1"/>
            <a:r>
              <a:rPr lang="en-US" dirty="0"/>
              <a:t>pulling OJ out of fridge instead of milk</a:t>
            </a:r>
          </a:p>
          <a:p>
            <a:pPr marL="0" indent="0">
              <a:buNone/>
            </a:pPr>
            <a:endParaRPr lang="en-US" dirty="0"/>
          </a:p>
        </p:txBody>
      </p:sp>
      <p:pic>
        <p:nvPicPr>
          <p:cNvPr id="6146" name="Picture 2" descr="https://lh3.googleusercontent.com/rFujvHTtfVs9yyvQg5Tlljl_fZSiOwk4jIqvZTCXLjsO8fUiskyshhrLNC9LxZebWnceaMi5qFO8Wf1qQaIcekTnCJfpdVlVWEanVhshzxSUUnFDQxuvLE_klT3uYLomQyFsZ5fs">
            <a:extLst>
              <a:ext uri="{FF2B5EF4-FFF2-40B4-BE49-F238E27FC236}">
                <a16:creationId xmlns:a16="http://schemas.microsoft.com/office/drawing/2014/main" id="{344AC716-732A-465C-AD5D-BE49C1D7591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820" b="40954"/>
          <a:stretch/>
        </p:blipFill>
        <p:spPr bwMode="auto">
          <a:xfrm>
            <a:off x="7445829" y="4876319"/>
            <a:ext cx="4601391" cy="1981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7275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Effect transition="in" filter="fade">
                                      <p:cBhvr>
                                        <p:cTn id="33" dur="500"/>
                                        <p:tgtEl>
                                          <p:spTgt spid="3">
                                            <p:txEl>
                                              <p:pRg st="7" end="7"/>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6146"/>
                                        </p:tgtEl>
                                        <p:attrNameLst>
                                          <p:attrName>style.visibility</p:attrName>
                                        </p:attrNameLst>
                                      </p:cBhvr>
                                      <p:to>
                                        <p:strVal val="visible"/>
                                      </p:to>
                                    </p:set>
                                    <p:animEffect transition="in" filter="fade">
                                      <p:cBhvr>
                                        <p:cTn id="38"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AB985-D9B4-49E9-9C28-461E4773EFEB}"/>
              </a:ext>
            </a:extLst>
          </p:cNvPr>
          <p:cNvSpPr>
            <a:spLocks noGrp="1"/>
          </p:cNvSpPr>
          <p:nvPr>
            <p:ph type="title"/>
          </p:nvPr>
        </p:nvSpPr>
        <p:spPr/>
        <p:txBody>
          <a:bodyPr/>
          <a:lstStyle/>
          <a:p>
            <a:r>
              <a:rPr lang="en-US" dirty="0"/>
              <a:t>Action-based slips: Mode error</a:t>
            </a:r>
            <a:br>
              <a:rPr lang="en-US" dirty="0"/>
            </a:br>
            <a:endParaRPr lang="en-US" dirty="0"/>
          </a:p>
        </p:txBody>
      </p:sp>
      <p:sp>
        <p:nvSpPr>
          <p:cNvPr id="3" name="Content Placeholder 2">
            <a:extLst>
              <a:ext uri="{FF2B5EF4-FFF2-40B4-BE49-F238E27FC236}">
                <a16:creationId xmlns:a16="http://schemas.microsoft.com/office/drawing/2014/main" id="{0DD1C191-8C43-4C29-96DC-580CE2DB6E6C}"/>
              </a:ext>
            </a:extLst>
          </p:cNvPr>
          <p:cNvSpPr>
            <a:spLocks noGrp="1"/>
          </p:cNvSpPr>
          <p:nvPr>
            <p:ph idx="1"/>
          </p:nvPr>
        </p:nvSpPr>
        <p:spPr>
          <a:xfrm>
            <a:off x="440267" y="2042160"/>
            <a:ext cx="11319933" cy="4024631"/>
          </a:xfrm>
        </p:spPr>
        <p:txBody>
          <a:bodyPr>
            <a:normAutofit lnSpcReduction="10000"/>
          </a:bodyPr>
          <a:lstStyle/>
          <a:p>
            <a:r>
              <a:rPr lang="en-US" b="1" dirty="0"/>
              <a:t>Modes</a:t>
            </a:r>
            <a:r>
              <a:rPr lang="en-US" dirty="0"/>
              <a:t> are states in which the same action has different meanings.</a:t>
            </a:r>
          </a:p>
          <a:p>
            <a:r>
              <a:rPr lang="en-US" dirty="0"/>
              <a:t>Example:</a:t>
            </a:r>
          </a:p>
          <a:p>
            <a:pPr lvl="1"/>
            <a:r>
              <a:rPr lang="en-US" dirty="0"/>
              <a:t>Caps Lock mode is enabled on a keyboard, the letter keys produce uppercase letters. </a:t>
            </a:r>
          </a:p>
          <a:p>
            <a:pPr lvl="1"/>
            <a:r>
              <a:rPr lang="en-US" dirty="0"/>
              <a:t>The text editor vi is famous for its modes: in insert mode, letter keys are inserted into your text file, while in command mode (the default), the letter keys invoke editing commands. </a:t>
            </a:r>
          </a:p>
          <a:p>
            <a:pPr lvl="1"/>
            <a:r>
              <a:rPr lang="en-US" dirty="0"/>
              <a:t>Drawing tools have modes- shape creation, </a:t>
            </a:r>
            <a:r>
              <a:rPr lang="en-US" dirty="0" err="1"/>
              <a:t>select+reposition</a:t>
            </a:r>
            <a:r>
              <a:rPr lang="en-US" dirty="0"/>
              <a:t>, free draw</a:t>
            </a:r>
          </a:p>
          <a:p>
            <a:pPr lvl="1"/>
            <a:r>
              <a:rPr lang="en-US" dirty="0"/>
              <a:t>I have a remote that controls multiple TVs. Which TV is current?</a:t>
            </a:r>
          </a:p>
          <a:p>
            <a:r>
              <a:rPr lang="en-US" dirty="0"/>
              <a:t>Caused by failing to correctly evaluate the state of the interface.</a:t>
            </a:r>
            <a:br>
              <a:rPr lang="en-US" dirty="0"/>
            </a:br>
            <a:endParaRPr lang="en-US" dirty="0"/>
          </a:p>
        </p:txBody>
      </p:sp>
    </p:spTree>
    <p:extLst>
      <p:ext uri="{BB962C8B-B14F-4D97-AF65-F5344CB8AC3E}">
        <p14:creationId xmlns:p14="http://schemas.microsoft.com/office/powerpoint/2010/main" val="2224961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DB7F9-09C8-4A32-80CC-8A268246A467}"/>
              </a:ext>
            </a:extLst>
          </p:cNvPr>
          <p:cNvSpPr>
            <a:spLocks noGrp="1"/>
          </p:cNvSpPr>
          <p:nvPr>
            <p:ph type="title"/>
          </p:nvPr>
        </p:nvSpPr>
        <p:spPr/>
        <p:txBody>
          <a:bodyPr/>
          <a:lstStyle/>
          <a:p>
            <a:r>
              <a:rPr lang="en-US" dirty="0"/>
              <a:t>Causes of slips </a:t>
            </a:r>
          </a:p>
        </p:txBody>
      </p:sp>
      <p:sp>
        <p:nvSpPr>
          <p:cNvPr id="3" name="Content Placeholder 2">
            <a:extLst>
              <a:ext uri="{FF2B5EF4-FFF2-40B4-BE49-F238E27FC236}">
                <a16:creationId xmlns:a16="http://schemas.microsoft.com/office/drawing/2014/main" id="{22B2CC67-EE6B-4EAE-A110-0B4D7F604E91}"/>
              </a:ext>
            </a:extLst>
          </p:cNvPr>
          <p:cNvSpPr>
            <a:spLocks noGrp="1"/>
          </p:cNvSpPr>
          <p:nvPr>
            <p:ph idx="1"/>
          </p:nvPr>
        </p:nvSpPr>
        <p:spPr>
          <a:xfrm>
            <a:off x="440267" y="1882140"/>
            <a:ext cx="11319933" cy="4283711"/>
          </a:xfrm>
        </p:spPr>
        <p:txBody>
          <a:bodyPr>
            <a:normAutofit/>
          </a:bodyPr>
          <a:lstStyle/>
          <a:p>
            <a:r>
              <a:rPr lang="en-US" dirty="0"/>
              <a:t>Inattention or inappropriate attention</a:t>
            </a:r>
          </a:p>
          <a:p>
            <a:pPr lvl="1"/>
            <a:r>
              <a:rPr lang="en-US" dirty="0"/>
              <a:t>omission or distraction of attention at a key moment.</a:t>
            </a:r>
          </a:p>
          <a:p>
            <a:r>
              <a:rPr lang="en-US" dirty="0"/>
              <a:t>strong-but-wrong behavior.</a:t>
            </a:r>
          </a:p>
          <a:p>
            <a:pPr lvl="1"/>
            <a:r>
              <a:rPr lang="en-US" dirty="0"/>
              <a:t>the particular erroneous be behavior (as in capture and description slips), or of its high frequency relative to the correct behavior (as in capture slips). Very common, or very similar, patterns are strongly behavior chosen is often selected because of its high similarity to the correct available for retrieval from human memory. (think elaborate rehearsal)</a:t>
            </a:r>
          </a:p>
          <a:p>
            <a:pPr marL="0" indent="0">
              <a:buNone/>
            </a:pPr>
            <a:br>
              <a:rPr lang="en-US" dirty="0"/>
            </a:br>
            <a:endParaRPr lang="en-US" dirty="0"/>
          </a:p>
          <a:p>
            <a:endParaRPr lang="en-US" dirty="0"/>
          </a:p>
        </p:txBody>
      </p:sp>
    </p:spTree>
    <p:extLst>
      <p:ext uri="{BB962C8B-B14F-4D97-AF65-F5344CB8AC3E}">
        <p14:creationId xmlns:p14="http://schemas.microsoft.com/office/powerpoint/2010/main" val="1178181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CE8DB-7791-62AB-B80F-54A5FBE9D9F9}"/>
              </a:ext>
            </a:extLst>
          </p:cNvPr>
          <p:cNvSpPr>
            <a:spLocks noGrp="1"/>
          </p:cNvSpPr>
          <p:nvPr>
            <p:ph type="title"/>
          </p:nvPr>
        </p:nvSpPr>
        <p:spPr/>
        <p:txBody>
          <a:bodyPr/>
          <a:lstStyle/>
          <a:p>
            <a:r>
              <a:rPr lang="en-US" dirty="0"/>
              <a:t>Causes of slips: Speed-accuracy trade-off</a:t>
            </a:r>
          </a:p>
        </p:txBody>
      </p:sp>
      <p:sp>
        <p:nvSpPr>
          <p:cNvPr id="3" name="Content Placeholder 2">
            <a:extLst>
              <a:ext uri="{FF2B5EF4-FFF2-40B4-BE49-F238E27FC236}">
                <a16:creationId xmlns:a16="http://schemas.microsoft.com/office/drawing/2014/main" id="{BF9012CA-7836-5E54-CF9E-17ABB36C73D3}"/>
              </a:ext>
            </a:extLst>
          </p:cNvPr>
          <p:cNvSpPr>
            <a:spLocks noGrp="1"/>
          </p:cNvSpPr>
          <p:nvPr>
            <p:ph idx="1"/>
          </p:nvPr>
        </p:nvSpPr>
        <p:spPr>
          <a:xfrm>
            <a:off x="838200" y="1825625"/>
            <a:ext cx="10983686" cy="4351338"/>
          </a:xfrm>
        </p:spPr>
        <p:txBody>
          <a:bodyPr/>
          <a:lstStyle/>
          <a:p>
            <a:r>
              <a:rPr lang="en-US" dirty="0"/>
              <a:t>Trying to do something quickly-  speed/accuracy trade-off.  Practice helps, but doesn’t eliminate</a:t>
            </a:r>
          </a:p>
        </p:txBody>
      </p:sp>
      <p:pic>
        <p:nvPicPr>
          <p:cNvPr id="1030" name="Picture 6">
            <a:extLst>
              <a:ext uri="{FF2B5EF4-FFF2-40B4-BE49-F238E27FC236}">
                <a16:creationId xmlns:a16="http://schemas.microsoft.com/office/drawing/2014/main" id="{193E3EF4-DD74-945B-28EF-4CAABC21FC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2086" y="3305547"/>
            <a:ext cx="8539844" cy="3373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8319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0058B-BA4C-C3C1-4A9E-ADF4D795E779}"/>
              </a:ext>
            </a:extLst>
          </p:cNvPr>
          <p:cNvSpPr>
            <a:spLocks noGrp="1"/>
          </p:cNvSpPr>
          <p:nvPr>
            <p:ph type="title"/>
          </p:nvPr>
        </p:nvSpPr>
        <p:spPr/>
        <p:txBody>
          <a:bodyPr/>
          <a:lstStyle/>
          <a:p>
            <a:r>
              <a:rPr lang="en-US" dirty="0"/>
              <a:t>Errors</a:t>
            </a:r>
          </a:p>
        </p:txBody>
      </p:sp>
      <p:sp>
        <p:nvSpPr>
          <p:cNvPr id="3" name="Content Placeholder 2">
            <a:extLst>
              <a:ext uri="{FF2B5EF4-FFF2-40B4-BE49-F238E27FC236}">
                <a16:creationId xmlns:a16="http://schemas.microsoft.com/office/drawing/2014/main" id="{349CCA24-9D9D-6DB7-0D4A-C37396AB8345}"/>
              </a:ext>
            </a:extLst>
          </p:cNvPr>
          <p:cNvSpPr>
            <a:spLocks noGrp="1"/>
          </p:cNvSpPr>
          <p:nvPr>
            <p:ph idx="1"/>
          </p:nvPr>
        </p:nvSpPr>
        <p:spPr/>
        <p:txBody>
          <a:bodyPr/>
          <a:lstStyle/>
          <a:p>
            <a:r>
              <a:rPr lang="en-US" dirty="0"/>
              <a:t>Slips</a:t>
            </a:r>
          </a:p>
          <a:p>
            <a:r>
              <a:rPr lang="en-US" dirty="0"/>
              <a:t>Mistakes</a:t>
            </a:r>
          </a:p>
        </p:txBody>
      </p:sp>
    </p:spTree>
    <p:extLst>
      <p:ext uri="{BB962C8B-B14F-4D97-AF65-F5344CB8AC3E}">
        <p14:creationId xmlns:p14="http://schemas.microsoft.com/office/powerpoint/2010/main" val="8421950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FD31A-113F-4F49-8358-0AAB545C6B08}"/>
              </a:ext>
            </a:extLst>
          </p:cNvPr>
          <p:cNvSpPr>
            <a:spLocks noGrp="1"/>
          </p:cNvSpPr>
          <p:nvPr>
            <p:ph type="title"/>
          </p:nvPr>
        </p:nvSpPr>
        <p:spPr/>
        <p:txBody>
          <a:bodyPr/>
          <a:lstStyle/>
          <a:p>
            <a:r>
              <a:rPr lang="en-US" dirty="0"/>
              <a:t>UI Design: Wednesday Week 8</a:t>
            </a:r>
          </a:p>
        </p:txBody>
      </p:sp>
      <p:sp>
        <p:nvSpPr>
          <p:cNvPr id="3" name="Content Placeholder 2">
            <a:extLst>
              <a:ext uri="{FF2B5EF4-FFF2-40B4-BE49-F238E27FC236}">
                <a16:creationId xmlns:a16="http://schemas.microsoft.com/office/drawing/2014/main" id="{1B0E574D-13A6-554C-9BD2-1B8FBDA8FE12}"/>
              </a:ext>
            </a:extLst>
          </p:cNvPr>
          <p:cNvSpPr>
            <a:spLocks noGrp="1"/>
          </p:cNvSpPr>
          <p:nvPr>
            <p:ph idx="1"/>
          </p:nvPr>
        </p:nvSpPr>
        <p:spPr/>
        <p:txBody>
          <a:bodyPr>
            <a:normAutofit/>
          </a:bodyPr>
          <a:lstStyle/>
          <a:p>
            <a:r>
              <a:rPr lang="en-US" dirty="0"/>
              <a:t>Dr. Jillian </a:t>
            </a:r>
            <a:r>
              <a:rPr lang="en-US" dirty="0" err="1"/>
              <a:t>Aurisano</a:t>
            </a:r>
            <a:endParaRPr lang="en-US" dirty="0"/>
          </a:p>
          <a:p>
            <a:endParaRPr lang="en-US" dirty="0"/>
          </a:p>
          <a:p>
            <a:r>
              <a:rPr lang="en-US" dirty="0"/>
              <a:t>Plan for today: </a:t>
            </a:r>
          </a:p>
          <a:p>
            <a:pPr lvl="1"/>
            <a:r>
              <a:rPr lang="en-US" dirty="0"/>
              <a:t>Announcements/Course logistics</a:t>
            </a:r>
          </a:p>
          <a:p>
            <a:pPr lvl="1"/>
            <a:r>
              <a:rPr lang="en-US" dirty="0"/>
              <a:t>Usability review</a:t>
            </a:r>
          </a:p>
          <a:p>
            <a:pPr lvl="1"/>
            <a:r>
              <a:rPr lang="en-US" dirty="0"/>
              <a:t>Errors</a:t>
            </a:r>
          </a:p>
        </p:txBody>
      </p:sp>
    </p:spTree>
    <p:extLst>
      <p:ext uri="{BB962C8B-B14F-4D97-AF65-F5344CB8AC3E}">
        <p14:creationId xmlns:p14="http://schemas.microsoft.com/office/powerpoint/2010/main" val="26841358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52A91-D24D-E0DC-C09B-B828C1B2C82E}"/>
              </a:ext>
            </a:extLst>
          </p:cNvPr>
          <p:cNvSpPr>
            <a:spLocks noGrp="1"/>
          </p:cNvSpPr>
          <p:nvPr>
            <p:ph type="title"/>
          </p:nvPr>
        </p:nvSpPr>
        <p:spPr/>
        <p:txBody>
          <a:bodyPr/>
          <a:lstStyle/>
          <a:p>
            <a:r>
              <a:rPr lang="en-US" dirty="0"/>
              <a:t>Mistakes</a:t>
            </a:r>
          </a:p>
        </p:txBody>
      </p:sp>
      <p:sp>
        <p:nvSpPr>
          <p:cNvPr id="3" name="Content Placeholder 2">
            <a:extLst>
              <a:ext uri="{FF2B5EF4-FFF2-40B4-BE49-F238E27FC236}">
                <a16:creationId xmlns:a16="http://schemas.microsoft.com/office/drawing/2014/main" id="{C465E06B-BEE4-6EC4-FBB6-22A2C1FB8D34}"/>
              </a:ext>
            </a:extLst>
          </p:cNvPr>
          <p:cNvSpPr>
            <a:spLocks noGrp="1"/>
          </p:cNvSpPr>
          <p:nvPr>
            <p:ph idx="1"/>
          </p:nvPr>
        </p:nvSpPr>
        <p:spPr/>
        <p:txBody>
          <a:bodyPr/>
          <a:lstStyle/>
          <a:p>
            <a:pPr algn="l">
              <a:buFont typeface="Arial" panose="020B0604020202020204" pitchFamily="34" charset="0"/>
              <a:buChar char="•"/>
            </a:pPr>
            <a:r>
              <a:rPr lang="en-US" b="0" i="0" dirty="0">
                <a:solidFill>
                  <a:srgbClr val="333333"/>
                </a:solidFill>
                <a:effectLst/>
                <a:latin typeface="Roboto" panose="020F0502020204030204" pitchFamily="34" charset="0"/>
              </a:rPr>
              <a:t>Mistakes</a:t>
            </a:r>
          </a:p>
          <a:p>
            <a:pPr marL="742950" lvl="1" indent="-285750" algn="l">
              <a:buFont typeface="Arial" panose="020B0604020202020204" pitchFamily="34" charset="0"/>
              <a:buChar char="•"/>
            </a:pPr>
            <a:r>
              <a:rPr lang="en-US" b="0" i="0" dirty="0">
                <a:solidFill>
                  <a:srgbClr val="333333"/>
                </a:solidFill>
                <a:effectLst/>
                <a:latin typeface="Roboto" panose="020F0502020204030204" pitchFamily="34" charset="0"/>
              </a:rPr>
              <a:t>Using wrong procedure for the goal</a:t>
            </a:r>
          </a:p>
          <a:p>
            <a:pPr marL="742950" lvl="1" indent="-285750" algn="l">
              <a:buFont typeface="Arial" panose="020B0604020202020204" pitchFamily="34" charset="0"/>
              <a:buChar char="•"/>
            </a:pPr>
            <a:r>
              <a:rPr lang="en-US" dirty="0">
                <a:solidFill>
                  <a:srgbClr val="333333"/>
                </a:solidFill>
                <a:latin typeface="Roboto" panose="020F0502020204030204" pitchFamily="34" charset="0"/>
              </a:rPr>
              <a:t>Arises from not understanding the system or rules</a:t>
            </a:r>
          </a:p>
          <a:p>
            <a:pPr marL="742950" lvl="1" indent="-285750" algn="l">
              <a:buFont typeface="Arial" panose="020B0604020202020204" pitchFamily="34" charset="0"/>
              <a:buChar char="•"/>
            </a:pPr>
            <a:r>
              <a:rPr lang="en-US" dirty="0">
                <a:solidFill>
                  <a:srgbClr val="333333"/>
                </a:solidFill>
                <a:latin typeface="Roboto" panose="020F0502020204030204" pitchFamily="34" charset="0"/>
              </a:rPr>
              <a:t>Having inaccurate or incomplete knowledge</a:t>
            </a:r>
          </a:p>
          <a:p>
            <a:pPr marL="0" indent="0">
              <a:buNone/>
            </a:pPr>
            <a:endParaRPr lang="en-US" b="0" i="0" dirty="0">
              <a:solidFill>
                <a:srgbClr val="333333"/>
              </a:solidFill>
              <a:effectLst/>
              <a:latin typeface="Roboto" panose="020F0502020204030204" pitchFamily="34" charset="0"/>
            </a:endParaRPr>
          </a:p>
          <a:p>
            <a:pPr marL="742950" lvl="1" indent="-285750" algn="l">
              <a:buFont typeface="Arial" panose="020B0604020202020204" pitchFamily="34" charset="0"/>
              <a:buChar char="•"/>
            </a:pPr>
            <a:endParaRPr lang="en-US" b="0" i="0" dirty="0">
              <a:solidFill>
                <a:srgbClr val="333333"/>
              </a:solidFill>
              <a:effectLst/>
              <a:latin typeface="Roboto" panose="020F0502020204030204" pitchFamily="34" charset="0"/>
            </a:endParaRPr>
          </a:p>
          <a:p>
            <a:pPr marL="285750" indent="-285750"/>
            <a:endParaRPr lang="en-US" dirty="0">
              <a:solidFill>
                <a:srgbClr val="333333"/>
              </a:solidFill>
              <a:latin typeface="Roboto" panose="020F0502020204030204" pitchFamily="34" charset="0"/>
            </a:endParaRPr>
          </a:p>
        </p:txBody>
      </p:sp>
    </p:spTree>
    <p:extLst>
      <p:ext uri="{BB962C8B-B14F-4D97-AF65-F5344CB8AC3E}">
        <p14:creationId xmlns:p14="http://schemas.microsoft.com/office/powerpoint/2010/main" val="39598504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C8F08-0812-4A27-A74B-B5E10F28D5CA}"/>
              </a:ext>
            </a:extLst>
          </p:cNvPr>
          <p:cNvSpPr>
            <a:spLocks noGrp="1"/>
          </p:cNvSpPr>
          <p:nvPr>
            <p:ph type="title"/>
          </p:nvPr>
        </p:nvSpPr>
        <p:spPr>
          <a:xfrm>
            <a:off x="190500" y="297497"/>
            <a:ext cx="10515600" cy="1325563"/>
          </a:xfrm>
        </p:spPr>
        <p:txBody>
          <a:bodyPr/>
          <a:lstStyle/>
          <a:p>
            <a:r>
              <a:rPr lang="en-US" dirty="0"/>
              <a:t>Slip or mistake?</a:t>
            </a:r>
          </a:p>
        </p:txBody>
      </p:sp>
      <p:sp>
        <p:nvSpPr>
          <p:cNvPr id="3" name="Content Placeholder 2">
            <a:extLst>
              <a:ext uri="{FF2B5EF4-FFF2-40B4-BE49-F238E27FC236}">
                <a16:creationId xmlns:a16="http://schemas.microsoft.com/office/drawing/2014/main" id="{0729CF2C-529E-48D3-A6C9-4D8E81FF3A73}"/>
              </a:ext>
            </a:extLst>
          </p:cNvPr>
          <p:cNvSpPr>
            <a:spLocks noGrp="1"/>
          </p:cNvSpPr>
          <p:nvPr>
            <p:ph idx="1"/>
          </p:nvPr>
        </p:nvSpPr>
        <p:spPr>
          <a:xfrm>
            <a:off x="440267" y="1623060"/>
            <a:ext cx="5008033" cy="4542791"/>
          </a:xfrm>
        </p:spPr>
        <p:txBody>
          <a:bodyPr/>
          <a:lstStyle/>
          <a:p>
            <a:pPr marL="0" indent="0">
              <a:buNone/>
            </a:pPr>
            <a:r>
              <a:rPr lang="en-US" sz="2400" dirty="0"/>
              <a:t>An instructor is using </a:t>
            </a:r>
            <a:r>
              <a:rPr lang="en-US" sz="2400" dirty="0" err="1"/>
              <a:t>iClicker</a:t>
            </a:r>
            <a:r>
              <a:rPr lang="en-US" sz="2400" dirty="0"/>
              <a:t> for the first time in class. She wants to find out which students have registered their </a:t>
            </a:r>
            <a:r>
              <a:rPr lang="en-US" sz="2400" dirty="0" err="1"/>
              <a:t>iClickers</a:t>
            </a:r>
            <a:r>
              <a:rPr lang="en-US" sz="2400" dirty="0"/>
              <a:t>. She clicks on Users and Groups </a:t>
            </a:r>
            <a:r>
              <a:rPr lang="en-US" sz="2400" dirty="0">
                <a:sym typeface="Wingdings" panose="05000000000000000000" pitchFamily="2" charset="2"/>
              </a:rPr>
              <a:t> Users. </a:t>
            </a:r>
            <a:r>
              <a:rPr lang="en-US" sz="2400" dirty="0" err="1">
                <a:sym typeface="Wingdings" panose="05000000000000000000" pitchFamily="2" charset="2"/>
              </a:rPr>
              <a:t>iClicker</a:t>
            </a:r>
            <a:r>
              <a:rPr lang="en-US" sz="2400" dirty="0">
                <a:sym typeface="Wingdings" panose="05000000000000000000" pitchFamily="2" charset="2"/>
              </a:rPr>
              <a:t> registration is not shown.</a:t>
            </a:r>
          </a:p>
          <a:p>
            <a:pPr marL="0" indent="0">
              <a:buNone/>
            </a:pPr>
            <a:endParaRPr lang="en-US" dirty="0">
              <a:sym typeface="Wingdings" panose="05000000000000000000" pitchFamily="2" charset="2"/>
            </a:endParaRPr>
          </a:p>
          <a:p>
            <a:pPr marL="514350" indent="-514350">
              <a:buAutoNum type="alphaUcPeriod"/>
            </a:pPr>
            <a:r>
              <a:rPr lang="en-US" dirty="0">
                <a:sym typeface="Wingdings" panose="05000000000000000000" pitchFamily="2" charset="2"/>
              </a:rPr>
              <a:t>Slip</a:t>
            </a:r>
          </a:p>
          <a:p>
            <a:pPr marL="0" indent="0">
              <a:buNone/>
            </a:pPr>
            <a:r>
              <a:rPr lang="en-US" dirty="0">
                <a:sym typeface="Wingdings" panose="05000000000000000000" pitchFamily="2" charset="2"/>
              </a:rPr>
              <a:t>B.  Mistake</a:t>
            </a:r>
            <a:endParaRPr lang="en-US" dirty="0"/>
          </a:p>
        </p:txBody>
      </p:sp>
      <p:pic>
        <p:nvPicPr>
          <p:cNvPr id="5" name="Picture 4" descr="A screenshot of a cell phone&#10;&#10;Description automatically generated">
            <a:extLst>
              <a:ext uri="{FF2B5EF4-FFF2-40B4-BE49-F238E27FC236}">
                <a16:creationId xmlns:a16="http://schemas.microsoft.com/office/drawing/2014/main" id="{55EB97E1-9894-4E34-899B-89A2DAA001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09385" y="0"/>
            <a:ext cx="7436870" cy="68580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E1B301BE-216A-4936-AF89-ACE886136C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0253" y="1101570"/>
            <a:ext cx="2777012" cy="5756430"/>
          </a:xfrm>
          <a:prstGeom prst="rect">
            <a:avLst/>
          </a:prstGeom>
        </p:spPr>
      </p:pic>
    </p:spTree>
    <p:extLst>
      <p:ext uri="{BB962C8B-B14F-4D97-AF65-F5344CB8AC3E}">
        <p14:creationId xmlns:p14="http://schemas.microsoft.com/office/powerpoint/2010/main" val="40358087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C8F08-0812-4A27-A74B-B5E10F28D5CA}"/>
              </a:ext>
            </a:extLst>
          </p:cNvPr>
          <p:cNvSpPr>
            <a:spLocks noGrp="1"/>
          </p:cNvSpPr>
          <p:nvPr>
            <p:ph type="title"/>
          </p:nvPr>
        </p:nvSpPr>
        <p:spPr>
          <a:xfrm>
            <a:off x="190500" y="297497"/>
            <a:ext cx="10515600" cy="1325563"/>
          </a:xfrm>
        </p:spPr>
        <p:txBody>
          <a:bodyPr/>
          <a:lstStyle/>
          <a:p>
            <a:r>
              <a:rPr lang="en-US" dirty="0"/>
              <a:t>Slip or mistake?</a:t>
            </a:r>
          </a:p>
        </p:txBody>
      </p:sp>
      <p:sp>
        <p:nvSpPr>
          <p:cNvPr id="3" name="Content Placeholder 2">
            <a:extLst>
              <a:ext uri="{FF2B5EF4-FFF2-40B4-BE49-F238E27FC236}">
                <a16:creationId xmlns:a16="http://schemas.microsoft.com/office/drawing/2014/main" id="{0729CF2C-529E-48D3-A6C9-4D8E81FF3A73}"/>
              </a:ext>
            </a:extLst>
          </p:cNvPr>
          <p:cNvSpPr>
            <a:spLocks noGrp="1"/>
          </p:cNvSpPr>
          <p:nvPr>
            <p:ph idx="1"/>
          </p:nvPr>
        </p:nvSpPr>
        <p:spPr>
          <a:xfrm>
            <a:off x="440267" y="1623060"/>
            <a:ext cx="5008033" cy="4542791"/>
          </a:xfrm>
        </p:spPr>
        <p:txBody>
          <a:bodyPr/>
          <a:lstStyle/>
          <a:p>
            <a:pPr marL="0" indent="0">
              <a:buNone/>
            </a:pPr>
            <a:r>
              <a:rPr lang="en-US" sz="2400" dirty="0"/>
              <a:t>An instructor is using </a:t>
            </a:r>
            <a:r>
              <a:rPr lang="en-US" sz="2400" dirty="0" err="1"/>
              <a:t>iClicker</a:t>
            </a:r>
            <a:r>
              <a:rPr lang="en-US" sz="2400" dirty="0"/>
              <a:t> for the first time in class. She wants to find out which students have registered their </a:t>
            </a:r>
            <a:r>
              <a:rPr lang="en-US" sz="2400" dirty="0" err="1"/>
              <a:t>iClickers</a:t>
            </a:r>
            <a:r>
              <a:rPr lang="en-US" sz="2400" dirty="0"/>
              <a:t>. She clicks on Users and Groups </a:t>
            </a:r>
            <a:r>
              <a:rPr lang="en-US" sz="2400" dirty="0">
                <a:sym typeface="Wingdings" panose="05000000000000000000" pitchFamily="2" charset="2"/>
              </a:rPr>
              <a:t> Users. </a:t>
            </a:r>
            <a:r>
              <a:rPr lang="en-US" sz="2400" dirty="0" err="1">
                <a:sym typeface="Wingdings" panose="05000000000000000000" pitchFamily="2" charset="2"/>
              </a:rPr>
              <a:t>iClicker</a:t>
            </a:r>
            <a:r>
              <a:rPr lang="en-US" sz="2400" dirty="0">
                <a:sym typeface="Wingdings" panose="05000000000000000000" pitchFamily="2" charset="2"/>
              </a:rPr>
              <a:t> registration is not shown.</a:t>
            </a:r>
          </a:p>
          <a:p>
            <a:pPr marL="0" indent="0">
              <a:buNone/>
            </a:pPr>
            <a:endParaRPr lang="en-US" dirty="0">
              <a:sym typeface="Wingdings" panose="05000000000000000000" pitchFamily="2" charset="2"/>
            </a:endParaRPr>
          </a:p>
          <a:p>
            <a:pPr marL="514350" indent="-514350">
              <a:buAutoNum type="alphaUcPeriod"/>
            </a:pPr>
            <a:r>
              <a:rPr lang="en-US" dirty="0">
                <a:sym typeface="Wingdings" panose="05000000000000000000" pitchFamily="2" charset="2"/>
              </a:rPr>
              <a:t>Slip</a:t>
            </a:r>
          </a:p>
          <a:p>
            <a:pPr marL="0" indent="0">
              <a:buNone/>
            </a:pPr>
            <a:r>
              <a:rPr lang="en-US" dirty="0">
                <a:sym typeface="Wingdings" panose="05000000000000000000" pitchFamily="2" charset="2"/>
              </a:rPr>
              <a:t>B.  </a:t>
            </a:r>
            <a:r>
              <a:rPr lang="en-US" b="1" dirty="0">
                <a:sym typeface="Wingdings" panose="05000000000000000000" pitchFamily="2" charset="2"/>
              </a:rPr>
              <a:t>Mistake</a:t>
            </a:r>
            <a:endParaRPr lang="en-US" b="1" dirty="0"/>
          </a:p>
        </p:txBody>
      </p:sp>
      <p:pic>
        <p:nvPicPr>
          <p:cNvPr id="5" name="Picture 4" descr="A screenshot of a cell phone&#10;&#10;Description automatically generated">
            <a:extLst>
              <a:ext uri="{FF2B5EF4-FFF2-40B4-BE49-F238E27FC236}">
                <a16:creationId xmlns:a16="http://schemas.microsoft.com/office/drawing/2014/main" id="{55EB97E1-9894-4E34-899B-89A2DAA001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09385" y="0"/>
            <a:ext cx="7436870" cy="68580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E1B301BE-216A-4936-AF89-ACE886136C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0253" y="1101570"/>
            <a:ext cx="2777012" cy="5756430"/>
          </a:xfrm>
          <a:prstGeom prst="rect">
            <a:avLst/>
          </a:prstGeom>
        </p:spPr>
      </p:pic>
    </p:spTree>
    <p:extLst>
      <p:ext uri="{BB962C8B-B14F-4D97-AF65-F5344CB8AC3E}">
        <p14:creationId xmlns:p14="http://schemas.microsoft.com/office/powerpoint/2010/main" val="10096501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75EFB-70DA-4280-BFC3-CB1166B010DC}"/>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3781987-5C90-41B9-B634-64A1C2F51E09}"/>
              </a:ext>
            </a:extLst>
          </p:cNvPr>
          <p:cNvSpPr>
            <a:spLocks noGrp="1"/>
          </p:cNvSpPr>
          <p:nvPr>
            <p:ph idx="1"/>
          </p:nvPr>
        </p:nvSpPr>
        <p:spPr>
          <a:xfrm>
            <a:off x="838200" y="1825625"/>
            <a:ext cx="10515600" cy="1093421"/>
          </a:xfrm>
        </p:spPr>
        <p:txBody>
          <a:bodyPr/>
          <a:lstStyle/>
          <a:p>
            <a:r>
              <a:rPr lang="en-US" dirty="0"/>
              <a:t>Slips are more common than mistakes, because we spend most of our actual time executing learned procedures.</a:t>
            </a:r>
          </a:p>
        </p:txBody>
      </p:sp>
      <p:pic>
        <p:nvPicPr>
          <p:cNvPr id="4" name="Picture 2" descr="https://lh3.googleusercontent.com/oAT2jsUMKzTIWEEcx7xgv7dMEEk3iu4ccHYbAU-B64v6xCfJ7mBoH6DPXXq6pYGkuI2Bi3O8HZM4td7VqVP8jMLNahVQ9l--tusARiwZXgHdEqi46HFJvS3EbzLU0YjUpl-VB7J8">
            <a:extLst>
              <a:ext uri="{FF2B5EF4-FFF2-40B4-BE49-F238E27FC236}">
                <a16:creationId xmlns:a16="http://schemas.microsoft.com/office/drawing/2014/main" id="{B2E25EBB-6437-72A4-7B54-4E0C868CC8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9354" y="2990057"/>
            <a:ext cx="6079588" cy="3867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5156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00D8C-E99D-34CC-398E-E3C1EFEEEF2C}"/>
              </a:ext>
            </a:extLst>
          </p:cNvPr>
          <p:cNvSpPr>
            <a:spLocks noGrp="1"/>
          </p:cNvSpPr>
          <p:nvPr>
            <p:ph type="title"/>
          </p:nvPr>
        </p:nvSpPr>
        <p:spPr/>
        <p:txBody>
          <a:bodyPr/>
          <a:lstStyle/>
          <a:p>
            <a:r>
              <a:rPr lang="en-US" dirty="0"/>
              <a:t>How do we address this errors?  </a:t>
            </a:r>
          </a:p>
        </p:txBody>
      </p:sp>
      <p:sp>
        <p:nvSpPr>
          <p:cNvPr id="3" name="Content Placeholder 2">
            <a:extLst>
              <a:ext uri="{FF2B5EF4-FFF2-40B4-BE49-F238E27FC236}">
                <a16:creationId xmlns:a16="http://schemas.microsoft.com/office/drawing/2014/main" id="{14A61AF0-7DB2-88C0-A7C0-455C8291DDE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605254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D4F79-5528-42B5-B5A0-6F2707A9ED04}"/>
              </a:ext>
            </a:extLst>
          </p:cNvPr>
          <p:cNvSpPr>
            <a:spLocks noGrp="1"/>
          </p:cNvSpPr>
          <p:nvPr>
            <p:ph type="title"/>
          </p:nvPr>
        </p:nvSpPr>
        <p:spPr/>
        <p:txBody>
          <a:bodyPr/>
          <a:lstStyle/>
          <a:p>
            <a:r>
              <a:rPr lang="en-US" dirty="0"/>
              <a:t>Error Prevention</a:t>
            </a:r>
          </a:p>
        </p:txBody>
      </p:sp>
      <p:sp>
        <p:nvSpPr>
          <p:cNvPr id="3" name="Content Placeholder 2">
            <a:extLst>
              <a:ext uri="{FF2B5EF4-FFF2-40B4-BE49-F238E27FC236}">
                <a16:creationId xmlns:a16="http://schemas.microsoft.com/office/drawing/2014/main" id="{899FFBA1-0C09-48A4-97A6-5363C64641EE}"/>
              </a:ext>
            </a:extLst>
          </p:cNvPr>
          <p:cNvSpPr>
            <a:spLocks noGrp="1"/>
          </p:cNvSpPr>
          <p:nvPr>
            <p:ph idx="1"/>
          </p:nvPr>
        </p:nvSpPr>
        <p:spPr>
          <a:xfrm>
            <a:off x="440267" y="1722120"/>
            <a:ext cx="5339589" cy="4443731"/>
          </a:xfrm>
        </p:spPr>
        <p:txBody>
          <a:bodyPr>
            <a:normAutofit/>
          </a:bodyPr>
          <a:lstStyle/>
          <a:p>
            <a:r>
              <a:rPr lang="en-US" dirty="0"/>
              <a:t>Safety from Capture Errors</a:t>
            </a:r>
          </a:p>
          <a:p>
            <a:pPr lvl="1"/>
            <a:r>
              <a:rPr lang="en-US" dirty="0"/>
              <a:t>Avoid habitual action sequences with identical prefixes</a:t>
            </a:r>
          </a:p>
          <a:p>
            <a:r>
              <a:rPr lang="en-US" dirty="0"/>
              <a:t>Description errors can be fought off by applying the converse of the Consistency heuristic:</a:t>
            </a:r>
          </a:p>
          <a:p>
            <a:pPr lvl="1"/>
            <a:r>
              <a:rPr lang="en-US" dirty="0"/>
              <a:t>different things should look and act different, </a:t>
            </a:r>
          </a:p>
          <a:p>
            <a:pPr lvl="1"/>
            <a:r>
              <a:rPr lang="en-US" dirty="0"/>
              <a:t>so that it will be harder to make description errors between them.</a:t>
            </a:r>
            <a:br>
              <a:rPr lang="en-US" dirty="0"/>
            </a:br>
            <a:endParaRPr lang="en-US" dirty="0"/>
          </a:p>
        </p:txBody>
      </p:sp>
      <p:pic>
        <p:nvPicPr>
          <p:cNvPr id="5" name="Picture 4" descr="A screenshot of a cell phone&#10;&#10;Description automatically generated">
            <a:extLst>
              <a:ext uri="{FF2B5EF4-FFF2-40B4-BE49-F238E27FC236}">
                <a16:creationId xmlns:a16="http://schemas.microsoft.com/office/drawing/2014/main" id="{C0A2AEA4-3523-42C5-802E-AF35572482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1702" y="1027906"/>
            <a:ext cx="2910227" cy="5176325"/>
          </a:xfrm>
          <a:prstGeom prst="rect">
            <a:avLst/>
          </a:prstGeom>
        </p:spPr>
      </p:pic>
      <p:sp>
        <p:nvSpPr>
          <p:cNvPr id="6" name="Oval 5">
            <a:extLst>
              <a:ext uri="{FF2B5EF4-FFF2-40B4-BE49-F238E27FC236}">
                <a16:creationId xmlns:a16="http://schemas.microsoft.com/office/drawing/2014/main" id="{B84655B3-8370-4128-80AC-9F7FF99F3293}"/>
              </a:ext>
            </a:extLst>
          </p:cNvPr>
          <p:cNvSpPr/>
          <p:nvPr/>
        </p:nvSpPr>
        <p:spPr>
          <a:xfrm>
            <a:off x="8017205" y="5692775"/>
            <a:ext cx="1379220" cy="8001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73773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86591-B707-4732-9F5E-9C107475DF29}"/>
              </a:ext>
            </a:extLst>
          </p:cNvPr>
          <p:cNvSpPr>
            <a:spLocks noGrp="1"/>
          </p:cNvSpPr>
          <p:nvPr>
            <p:ph type="title"/>
          </p:nvPr>
        </p:nvSpPr>
        <p:spPr/>
        <p:txBody>
          <a:bodyPr/>
          <a:lstStyle/>
          <a:p>
            <a:r>
              <a:rPr lang="en-US" dirty="0"/>
              <a:t>Safety from Mode Errors</a:t>
            </a:r>
            <a:br>
              <a:rPr lang="en-US" dirty="0"/>
            </a:br>
            <a:endParaRPr lang="en-US" dirty="0"/>
          </a:p>
        </p:txBody>
      </p:sp>
      <p:sp>
        <p:nvSpPr>
          <p:cNvPr id="3" name="Content Placeholder 2">
            <a:extLst>
              <a:ext uri="{FF2B5EF4-FFF2-40B4-BE49-F238E27FC236}">
                <a16:creationId xmlns:a16="http://schemas.microsoft.com/office/drawing/2014/main" id="{A15F932B-797E-486F-97F4-C6797BC2DAB1}"/>
              </a:ext>
            </a:extLst>
          </p:cNvPr>
          <p:cNvSpPr>
            <a:spLocks noGrp="1"/>
          </p:cNvSpPr>
          <p:nvPr>
            <p:ph idx="1"/>
          </p:nvPr>
        </p:nvSpPr>
        <p:spPr>
          <a:xfrm>
            <a:off x="440267" y="1813560"/>
            <a:ext cx="11319933" cy="3978911"/>
          </a:xfrm>
        </p:spPr>
        <p:txBody>
          <a:bodyPr>
            <a:normAutofit lnSpcReduction="10000"/>
          </a:bodyPr>
          <a:lstStyle/>
          <a:p>
            <a:r>
              <a:rPr lang="en-US" dirty="0"/>
              <a:t>Eliminate modes</a:t>
            </a:r>
          </a:p>
          <a:p>
            <a:pPr lvl="1"/>
            <a:r>
              <a:rPr lang="en-US" dirty="0"/>
              <a:t>not always possible</a:t>
            </a:r>
          </a:p>
          <a:p>
            <a:r>
              <a:rPr lang="en-US" dirty="0"/>
              <a:t>Increase visibility of mode</a:t>
            </a:r>
          </a:p>
          <a:p>
            <a:pPr lvl="1"/>
            <a:r>
              <a:rPr lang="en-US" dirty="0"/>
              <a:t>mode status indicators must be visible in the user’s locus of attention. </a:t>
            </a:r>
          </a:p>
          <a:p>
            <a:pPr lvl="1"/>
            <a:r>
              <a:rPr lang="en-US" dirty="0"/>
              <a:t>when mode errors occur, the user isn’t actively looking for the mode</a:t>
            </a:r>
          </a:p>
          <a:p>
            <a:r>
              <a:rPr lang="en-US" dirty="0"/>
              <a:t>Spring-loaded or temporary modes</a:t>
            </a:r>
          </a:p>
          <a:p>
            <a:pPr lvl="1"/>
            <a:r>
              <a:rPr lang="en-US" dirty="0"/>
              <a:t>The Shift key is a spring-loaded version of the uppercase mode. </a:t>
            </a:r>
          </a:p>
          <a:p>
            <a:pPr lvl="1"/>
            <a:r>
              <a:rPr lang="en-US" dirty="0"/>
              <a:t>Drag-and-drop is another spring-loaded mode</a:t>
            </a:r>
          </a:p>
          <a:p>
            <a:r>
              <a:rPr lang="en-US" dirty="0"/>
              <a:t>Disjoint action sets in different modes</a:t>
            </a:r>
          </a:p>
          <a:p>
            <a:pPr lvl="1"/>
            <a:r>
              <a:rPr lang="en-US" dirty="0"/>
              <a:t>design action sets so that no two modes share any actions. </a:t>
            </a:r>
          </a:p>
          <a:p>
            <a:endParaRPr lang="en-US" dirty="0"/>
          </a:p>
        </p:txBody>
      </p:sp>
    </p:spTree>
    <p:extLst>
      <p:ext uri="{BB962C8B-B14F-4D97-AF65-F5344CB8AC3E}">
        <p14:creationId xmlns:p14="http://schemas.microsoft.com/office/powerpoint/2010/main" val="4058824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53E6F-AEDF-4595-8387-A0DE85525A12}"/>
              </a:ext>
            </a:extLst>
          </p:cNvPr>
          <p:cNvSpPr>
            <a:spLocks noGrp="1"/>
          </p:cNvSpPr>
          <p:nvPr>
            <p:ph type="title"/>
          </p:nvPr>
        </p:nvSpPr>
        <p:spPr/>
        <p:txBody>
          <a:bodyPr/>
          <a:lstStyle/>
          <a:p>
            <a:r>
              <a:rPr lang="en-US" dirty="0"/>
              <a:t>Confirmation dialogs</a:t>
            </a:r>
          </a:p>
        </p:txBody>
      </p:sp>
      <p:sp>
        <p:nvSpPr>
          <p:cNvPr id="3" name="Content Placeholder 2">
            <a:extLst>
              <a:ext uri="{FF2B5EF4-FFF2-40B4-BE49-F238E27FC236}">
                <a16:creationId xmlns:a16="http://schemas.microsoft.com/office/drawing/2014/main" id="{5DE4F487-191B-450E-871C-F7EDB019BAD5}"/>
              </a:ext>
            </a:extLst>
          </p:cNvPr>
          <p:cNvSpPr>
            <a:spLocks noGrp="1"/>
          </p:cNvSpPr>
          <p:nvPr>
            <p:ph idx="1"/>
          </p:nvPr>
        </p:nvSpPr>
        <p:spPr>
          <a:xfrm>
            <a:off x="440267" y="1700094"/>
            <a:ext cx="5335693" cy="4017011"/>
          </a:xfrm>
        </p:spPr>
        <p:txBody>
          <a:bodyPr>
            <a:normAutofit fontScale="92500" lnSpcReduction="20000"/>
          </a:bodyPr>
          <a:lstStyle/>
          <a:p>
            <a:r>
              <a:rPr lang="en-US" dirty="0"/>
              <a:t>Confirmation dialogs can substantially reduce the efficiency of the interface.</a:t>
            </a:r>
          </a:p>
          <a:p>
            <a:r>
              <a:rPr lang="en-US" dirty="0"/>
              <a:t>May create habituation effect for expert users--only to slow down the interface without actually preventing any errors.</a:t>
            </a:r>
          </a:p>
          <a:p>
            <a:r>
              <a:rPr lang="en-US" dirty="0"/>
              <a:t>So, not ideal.  But still useful</a:t>
            </a:r>
          </a:p>
          <a:p>
            <a:endParaRPr lang="en-US" dirty="0"/>
          </a:p>
          <a:p>
            <a:r>
              <a:rPr lang="en-US" dirty="0"/>
              <a:t>Consider reversibility (i.e., </a:t>
            </a:r>
            <a:r>
              <a:rPr lang="en-US" b="1" dirty="0"/>
              <a:t>undo</a:t>
            </a:r>
            <a:r>
              <a:rPr lang="en-US" dirty="0"/>
              <a:t>) is a far better solution than confirmation.</a:t>
            </a:r>
          </a:p>
          <a:p>
            <a:endParaRPr lang="en-US" dirty="0"/>
          </a:p>
        </p:txBody>
      </p:sp>
      <p:pic>
        <p:nvPicPr>
          <p:cNvPr id="7170" name="Picture 2" descr="https://lh5.googleusercontent.com/O8gE2P8l9-qBu4frzX57vHeTXZEBUZnxD8b8z0NIuoH-S6TdRTpdKPDHRwBT_OUhRSMpSZVwXTM4IDJPEGjBycSSO2AgKvhk5_C4P0tT8q96MPWdvF_usaV3etIfiO2f1btzVdLq">
            <a:extLst>
              <a:ext uri="{FF2B5EF4-FFF2-40B4-BE49-F238E27FC236}">
                <a16:creationId xmlns:a16="http://schemas.microsoft.com/office/drawing/2014/main" id="{C427FAD8-5E9A-48CC-B57E-9B122DCBAE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1700" y="1071563"/>
            <a:ext cx="5943600" cy="4181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9822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93CE5-3F3C-4AC1-95B3-285FBE94B40D}"/>
              </a:ext>
            </a:extLst>
          </p:cNvPr>
          <p:cNvSpPr>
            <a:spLocks noGrp="1"/>
          </p:cNvSpPr>
          <p:nvPr>
            <p:ph type="title"/>
          </p:nvPr>
        </p:nvSpPr>
        <p:spPr/>
        <p:txBody>
          <a:bodyPr/>
          <a:lstStyle/>
          <a:p>
            <a:r>
              <a:rPr lang="en-US" dirty="0"/>
              <a:t>Error Messages</a:t>
            </a:r>
          </a:p>
        </p:txBody>
      </p:sp>
      <p:sp>
        <p:nvSpPr>
          <p:cNvPr id="3" name="Content Placeholder 2">
            <a:extLst>
              <a:ext uri="{FF2B5EF4-FFF2-40B4-BE49-F238E27FC236}">
                <a16:creationId xmlns:a16="http://schemas.microsoft.com/office/drawing/2014/main" id="{0DA19B18-2AB5-43D0-98BD-7E2C39F3F5C4}"/>
              </a:ext>
            </a:extLst>
          </p:cNvPr>
          <p:cNvSpPr>
            <a:spLocks noGrp="1"/>
          </p:cNvSpPr>
          <p:nvPr>
            <p:ph idx="1"/>
          </p:nvPr>
        </p:nvSpPr>
        <p:spPr>
          <a:xfrm>
            <a:off x="440267" y="1767840"/>
            <a:ext cx="11319933" cy="4398011"/>
          </a:xfrm>
        </p:spPr>
        <p:txBody>
          <a:bodyPr>
            <a:normAutofit/>
          </a:bodyPr>
          <a:lstStyle/>
          <a:p>
            <a:r>
              <a:rPr lang="en-US" dirty="0"/>
              <a:t>Best error message is </a:t>
            </a:r>
            <a:r>
              <a:rPr lang="en-US" i="1" dirty="0"/>
              <a:t>none at all</a:t>
            </a:r>
            <a:endParaRPr lang="en-US" dirty="0"/>
          </a:p>
          <a:p>
            <a:pPr lvl="1"/>
            <a:r>
              <a:rPr lang="en-US" dirty="0"/>
              <a:t>Errors should be prevented</a:t>
            </a:r>
          </a:p>
          <a:p>
            <a:pPr lvl="1"/>
            <a:r>
              <a:rPr lang="en-US" dirty="0"/>
              <a:t>Be more flexible and tolerant</a:t>
            </a:r>
          </a:p>
          <a:p>
            <a:pPr lvl="1"/>
            <a:r>
              <a:rPr lang="en-US" dirty="0"/>
              <a:t>Nonsense entries can often be ignored without harm</a:t>
            </a:r>
          </a:p>
          <a:p>
            <a:r>
              <a:rPr lang="en-US" dirty="0"/>
              <a:t>Be precise and comprehensible</a:t>
            </a:r>
          </a:p>
          <a:p>
            <a:r>
              <a:rPr lang="en-US" dirty="0"/>
              <a:t>Suggest reasons and solutions</a:t>
            </a:r>
          </a:p>
          <a:p>
            <a:r>
              <a:rPr lang="en-US" dirty="0"/>
              <a:t>Be polite and non blaming</a:t>
            </a:r>
          </a:p>
          <a:p>
            <a:r>
              <a:rPr lang="en-US" dirty="0"/>
              <a:t>Avoid loaded words such as fatal, illegal, aborted, terminated</a:t>
            </a:r>
          </a:p>
          <a:p>
            <a:r>
              <a:rPr lang="en-US" dirty="0"/>
              <a:t>Try to </a:t>
            </a:r>
            <a:r>
              <a:rPr lang="en-US" b="1" dirty="0"/>
              <a:t>eliminate the error</a:t>
            </a:r>
            <a:r>
              <a:rPr lang="en-US" dirty="0"/>
              <a:t> first.</a:t>
            </a:r>
          </a:p>
        </p:txBody>
      </p:sp>
    </p:spTree>
    <p:extLst>
      <p:ext uri="{BB962C8B-B14F-4D97-AF65-F5344CB8AC3E}">
        <p14:creationId xmlns:p14="http://schemas.microsoft.com/office/powerpoint/2010/main" val="783004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C38E6-278C-BD44-AC04-F8202FF8A55E}"/>
              </a:ext>
            </a:extLst>
          </p:cNvPr>
          <p:cNvSpPr>
            <a:spLocks noGrp="1"/>
          </p:cNvSpPr>
          <p:nvPr>
            <p:ph type="title"/>
          </p:nvPr>
        </p:nvSpPr>
        <p:spPr/>
        <p:txBody>
          <a:bodyPr/>
          <a:lstStyle/>
          <a:p>
            <a:r>
              <a:rPr lang="en-US" dirty="0"/>
              <a:t>Clearly Marked Exits</a:t>
            </a:r>
          </a:p>
        </p:txBody>
      </p:sp>
      <p:sp>
        <p:nvSpPr>
          <p:cNvPr id="3" name="Content Placeholder 2">
            <a:extLst>
              <a:ext uri="{FF2B5EF4-FFF2-40B4-BE49-F238E27FC236}">
                <a16:creationId xmlns:a16="http://schemas.microsoft.com/office/drawing/2014/main" id="{302E2FCA-2581-FE4F-A1C3-2E0366B80836}"/>
              </a:ext>
            </a:extLst>
          </p:cNvPr>
          <p:cNvSpPr>
            <a:spLocks noGrp="1"/>
          </p:cNvSpPr>
          <p:nvPr>
            <p:ph idx="1"/>
          </p:nvPr>
        </p:nvSpPr>
        <p:spPr/>
        <p:txBody>
          <a:bodyPr/>
          <a:lstStyle/>
          <a:p>
            <a:r>
              <a:rPr lang="en-US" dirty="0"/>
              <a:t>Long operations should be cancelable</a:t>
            </a:r>
          </a:p>
          <a:p>
            <a:r>
              <a:rPr lang="en-US" dirty="0"/>
              <a:t>All dialogs should have a cancel button</a:t>
            </a:r>
          </a:p>
        </p:txBody>
      </p:sp>
      <p:pic>
        <p:nvPicPr>
          <p:cNvPr id="2050" name="Picture 2" descr="https://lh3.googleusercontent.com/3PreTBIRNN-Wkpwz_JkF3TbwZuYcFjHuKdGEi-7T_vxa3UbXnn5dA-o3yT96W6NOZfxfF8h2Mcs8dbzZGbItXvvqkyWE0aWf1D8K3hIzpx6nlQg3m5gs1SHUH2ENy8Z0EgWoEOTK">
            <a:extLst>
              <a:ext uri="{FF2B5EF4-FFF2-40B4-BE49-F238E27FC236}">
                <a16:creationId xmlns:a16="http://schemas.microsoft.com/office/drawing/2014/main" id="{793152EE-2990-7E44-BFEB-A335DDB4BC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8365" y="1336676"/>
            <a:ext cx="2794000" cy="13716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lh4.googleusercontent.com/7lrHI-3q52y89dJ7gs-j2pM7vKmJONg_7krIs-ov3vXDX2ogYUx2kWjxEtsPV_X-DeNSgXz8Qk2RCl1SXCm32yJy7ztBKmCKqzImQpSNoR6oeSMx_hlOkWv-ysxPWVelndnm_p7P">
            <a:extLst>
              <a:ext uri="{FF2B5EF4-FFF2-40B4-BE49-F238E27FC236}">
                <a16:creationId xmlns:a16="http://schemas.microsoft.com/office/drawing/2014/main" id="{17AD75B5-1175-6245-9F7E-0C7732BB5A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08365" y="3136902"/>
            <a:ext cx="3302000" cy="1803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008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0D8A6-1B9D-5F20-8668-E43CC6CB27EC}"/>
              </a:ext>
            </a:extLst>
          </p:cNvPr>
          <p:cNvSpPr>
            <a:spLocks noGrp="1"/>
          </p:cNvSpPr>
          <p:nvPr>
            <p:ph type="title"/>
          </p:nvPr>
        </p:nvSpPr>
        <p:spPr/>
        <p:txBody>
          <a:bodyPr/>
          <a:lstStyle/>
          <a:p>
            <a:r>
              <a:rPr lang="en-US" dirty="0"/>
              <a:t>We discussed usability </a:t>
            </a:r>
          </a:p>
        </p:txBody>
      </p:sp>
      <p:sp>
        <p:nvSpPr>
          <p:cNvPr id="3" name="Content Placeholder 2">
            <a:extLst>
              <a:ext uri="{FF2B5EF4-FFF2-40B4-BE49-F238E27FC236}">
                <a16:creationId xmlns:a16="http://schemas.microsoft.com/office/drawing/2014/main" id="{0FF96C5A-A82C-5702-F58E-A162F62EB2B8}"/>
              </a:ext>
            </a:extLst>
          </p:cNvPr>
          <p:cNvSpPr>
            <a:spLocks noGrp="1"/>
          </p:cNvSpPr>
          <p:nvPr>
            <p:ph idx="1"/>
          </p:nvPr>
        </p:nvSpPr>
        <p:spPr/>
        <p:txBody>
          <a:bodyPr/>
          <a:lstStyle/>
          <a:p>
            <a:r>
              <a:rPr lang="en-US" dirty="0"/>
              <a:t>Learnability</a:t>
            </a:r>
          </a:p>
          <a:p>
            <a:r>
              <a:rPr lang="en-US" dirty="0"/>
              <a:t>Efficiency</a:t>
            </a:r>
          </a:p>
          <a:p>
            <a:r>
              <a:rPr lang="en-US" dirty="0"/>
              <a:t>Safety (errors)</a:t>
            </a:r>
          </a:p>
        </p:txBody>
      </p:sp>
    </p:spTree>
    <p:extLst>
      <p:ext uri="{BB962C8B-B14F-4D97-AF65-F5344CB8AC3E}">
        <p14:creationId xmlns:p14="http://schemas.microsoft.com/office/powerpoint/2010/main" val="27288532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A1AFA-A480-CD46-A081-498149A41F39}"/>
              </a:ext>
            </a:extLst>
          </p:cNvPr>
          <p:cNvSpPr>
            <a:spLocks noGrp="1"/>
          </p:cNvSpPr>
          <p:nvPr>
            <p:ph type="title"/>
          </p:nvPr>
        </p:nvSpPr>
        <p:spPr/>
        <p:txBody>
          <a:bodyPr/>
          <a:lstStyle/>
          <a:p>
            <a:r>
              <a:rPr lang="en-US" dirty="0"/>
              <a:t>Reversibility</a:t>
            </a:r>
          </a:p>
        </p:txBody>
      </p:sp>
      <p:sp>
        <p:nvSpPr>
          <p:cNvPr id="3" name="Content Placeholder 2">
            <a:extLst>
              <a:ext uri="{FF2B5EF4-FFF2-40B4-BE49-F238E27FC236}">
                <a16:creationId xmlns:a16="http://schemas.microsoft.com/office/drawing/2014/main" id="{17F50D6E-1A1B-88D6-FC69-811940452207}"/>
              </a:ext>
            </a:extLst>
          </p:cNvPr>
          <p:cNvSpPr>
            <a:spLocks noGrp="1"/>
          </p:cNvSpPr>
          <p:nvPr>
            <p:ph idx="1"/>
          </p:nvPr>
        </p:nvSpPr>
        <p:spPr/>
        <p:txBody>
          <a:bodyPr/>
          <a:lstStyle/>
          <a:p>
            <a:r>
              <a:rPr lang="en-US" dirty="0"/>
              <a:t>Users will make errors</a:t>
            </a:r>
          </a:p>
          <a:p>
            <a:r>
              <a:rPr lang="en-US" dirty="0"/>
              <a:t>Can you make actions reversible</a:t>
            </a:r>
          </a:p>
          <a:p>
            <a:r>
              <a:rPr lang="en-US" dirty="0"/>
              <a:t>Some way to ‘undo’ an action</a:t>
            </a:r>
          </a:p>
          <a:p>
            <a:r>
              <a:rPr lang="en-US" dirty="0"/>
              <a:t>Or go back</a:t>
            </a:r>
          </a:p>
        </p:txBody>
      </p:sp>
    </p:spTree>
    <p:extLst>
      <p:ext uri="{BB962C8B-B14F-4D97-AF65-F5344CB8AC3E}">
        <p14:creationId xmlns:p14="http://schemas.microsoft.com/office/powerpoint/2010/main" val="30709111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48BB7-C9A9-2A43-8C21-C0FE25079831}"/>
              </a:ext>
            </a:extLst>
          </p:cNvPr>
          <p:cNvSpPr>
            <a:spLocks noGrp="1"/>
          </p:cNvSpPr>
          <p:nvPr>
            <p:ph type="title"/>
          </p:nvPr>
        </p:nvSpPr>
        <p:spPr/>
        <p:txBody>
          <a:bodyPr/>
          <a:lstStyle/>
          <a:p>
            <a:r>
              <a:rPr lang="en-US" dirty="0"/>
              <a:t>Undo</a:t>
            </a:r>
          </a:p>
        </p:txBody>
      </p:sp>
      <p:sp>
        <p:nvSpPr>
          <p:cNvPr id="3" name="Content Placeholder 2">
            <a:extLst>
              <a:ext uri="{FF2B5EF4-FFF2-40B4-BE49-F238E27FC236}">
                <a16:creationId xmlns:a16="http://schemas.microsoft.com/office/drawing/2014/main" id="{D48035E8-35C6-B542-A843-E2923DFFCD1D}"/>
              </a:ext>
            </a:extLst>
          </p:cNvPr>
          <p:cNvSpPr>
            <a:spLocks noGrp="1"/>
          </p:cNvSpPr>
          <p:nvPr>
            <p:ph idx="1"/>
          </p:nvPr>
        </p:nvSpPr>
        <p:spPr>
          <a:xfrm>
            <a:off x="440267" y="2024716"/>
            <a:ext cx="11319933" cy="3960813"/>
          </a:xfrm>
        </p:spPr>
        <p:txBody>
          <a:bodyPr/>
          <a:lstStyle/>
          <a:p>
            <a:r>
              <a:rPr lang="en-US" dirty="0"/>
              <a:t>If Cancel is the most common answer for user control over dialog, then Undo is the most common answer to user control over data.</a:t>
            </a:r>
          </a:p>
          <a:p>
            <a:r>
              <a:rPr lang="en-US" dirty="0"/>
              <a:t>The first Mac applications supported only single-level undo - that is, you could undo the last command, but no farther. This was largely due to memory constraints, and modern desktop applications allow unlimited undo (or so much that it makes no difference given the current interface for Undo - nobody is going to press Ctrl-Z 1000 times, after all).</a:t>
            </a:r>
          </a:p>
          <a:p>
            <a:r>
              <a:rPr lang="en-US" dirty="0"/>
              <a:t>But what can we do with smartphone apps? It’s mostly a do-over.  </a:t>
            </a:r>
          </a:p>
        </p:txBody>
      </p:sp>
    </p:spTree>
    <p:extLst>
      <p:ext uri="{BB962C8B-B14F-4D97-AF65-F5344CB8AC3E}">
        <p14:creationId xmlns:p14="http://schemas.microsoft.com/office/powerpoint/2010/main" val="3954378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169DB-FF4B-9547-9082-73C009072D13}"/>
              </a:ext>
            </a:extLst>
          </p:cNvPr>
          <p:cNvSpPr>
            <a:spLocks noGrp="1"/>
          </p:cNvSpPr>
          <p:nvPr>
            <p:ph type="title"/>
          </p:nvPr>
        </p:nvSpPr>
        <p:spPr/>
        <p:txBody>
          <a:bodyPr>
            <a:normAutofit/>
          </a:bodyPr>
          <a:lstStyle/>
          <a:p>
            <a:r>
              <a:rPr lang="en-US" dirty="0"/>
              <a:t>Forming a Mental Model of Undo</a:t>
            </a:r>
            <a:br>
              <a:rPr lang="en-US" dirty="0"/>
            </a:br>
            <a:endParaRPr lang="en-US" dirty="0"/>
          </a:p>
        </p:txBody>
      </p:sp>
      <p:sp>
        <p:nvSpPr>
          <p:cNvPr id="3" name="Content Placeholder 2">
            <a:extLst>
              <a:ext uri="{FF2B5EF4-FFF2-40B4-BE49-F238E27FC236}">
                <a16:creationId xmlns:a16="http://schemas.microsoft.com/office/drawing/2014/main" id="{10EDFEB9-FE0C-034C-AEB8-D6A72523F82F}"/>
              </a:ext>
            </a:extLst>
          </p:cNvPr>
          <p:cNvSpPr>
            <a:spLocks noGrp="1"/>
          </p:cNvSpPr>
          <p:nvPr>
            <p:ph idx="1"/>
          </p:nvPr>
        </p:nvSpPr>
        <p:spPr>
          <a:xfrm>
            <a:off x="440267" y="2563906"/>
            <a:ext cx="11319933" cy="3601945"/>
          </a:xfrm>
        </p:spPr>
        <p:txBody>
          <a:bodyPr/>
          <a:lstStyle/>
          <a:p>
            <a:r>
              <a:rPr lang="en-US" dirty="0"/>
              <a:t>Undo reverses the effect of an action</a:t>
            </a:r>
          </a:p>
          <a:p>
            <a:r>
              <a:rPr lang="en-US" dirty="0"/>
              <a:t>But that leaves many questions:</a:t>
            </a:r>
          </a:p>
          <a:p>
            <a:pPr lvl="1"/>
            <a:r>
              <a:rPr lang="en-US" dirty="0"/>
              <a:t>What stream of actions will be undone?</a:t>
            </a:r>
          </a:p>
          <a:p>
            <a:pPr lvl="1"/>
            <a:r>
              <a:rPr lang="en-US" dirty="0"/>
              <a:t>How is the stream divided into undoable units?</a:t>
            </a:r>
          </a:p>
          <a:p>
            <a:pPr lvl="1"/>
            <a:r>
              <a:rPr lang="en-US" dirty="0"/>
              <a:t>Which actions are undoable, and which are skipped?</a:t>
            </a:r>
          </a:p>
          <a:p>
            <a:pPr lvl="1"/>
            <a:r>
              <a:rPr lang="en-US" dirty="0"/>
              <a:t>How much of the previous state is actually recovered by the undo?</a:t>
            </a:r>
          </a:p>
          <a:p>
            <a:pPr lvl="1"/>
            <a:r>
              <a:rPr lang="en-US" dirty="0"/>
              <a:t>How far back in the stream can you undo?</a:t>
            </a:r>
          </a:p>
          <a:p>
            <a:r>
              <a:rPr lang="en-US" dirty="0"/>
              <a:t>View vs. Model</a:t>
            </a:r>
          </a:p>
          <a:p>
            <a:endParaRPr lang="en-US" dirty="0"/>
          </a:p>
        </p:txBody>
      </p:sp>
    </p:spTree>
    <p:extLst>
      <p:ext uri="{BB962C8B-B14F-4D97-AF65-F5344CB8AC3E}">
        <p14:creationId xmlns:p14="http://schemas.microsoft.com/office/powerpoint/2010/main" val="1541216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A6A01-277C-8A44-BDB0-2E41C35DBE21}"/>
              </a:ext>
            </a:extLst>
          </p:cNvPr>
          <p:cNvSpPr>
            <a:spLocks noGrp="1"/>
          </p:cNvSpPr>
          <p:nvPr>
            <p:ph type="title"/>
          </p:nvPr>
        </p:nvSpPr>
        <p:spPr/>
        <p:txBody>
          <a:bodyPr>
            <a:normAutofit/>
          </a:bodyPr>
          <a:lstStyle/>
          <a:p>
            <a:r>
              <a:rPr lang="en-US" dirty="0"/>
              <a:t>What will be undone?</a:t>
            </a:r>
            <a:br>
              <a:rPr lang="en-US" dirty="0"/>
            </a:br>
            <a:endParaRPr lang="en-US" dirty="0"/>
          </a:p>
        </p:txBody>
      </p:sp>
      <p:sp>
        <p:nvSpPr>
          <p:cNvPr id="3" name="Content Placeholder 2">
            <a:extLst>
              <a:ext uri="{FF2B5EF4-FFF2-40B4-BE49-F238E27FC236}">
                <a16:creationId xmlns:a16="http://schemas.microsoft.com/office/drawing/2014/main" id="{A00099B5-7263-C34C-BAC7-3B9364973508}"/>
              </a:ext>
            </a:extLst>
          </p:cNvPr>
          <p:cNvSpPr>
            <a:spLocks noGrp="1"/>
          </p:cNvSpPr>
          <p:nvPr>
            <p:ph idx="1"/>
          </p:nvPr>
        </p:nvSpPr>
        <p:spPr>
          <a:xfrm>
            <a:off x="440267" y="2205038"/>
            <a:ext cx="11319933" cy="3960813"/>
          </a:xfrm>
        </p:spPr>
        <p:txBody>
          <a:bodyPr/>
          <a:lstStyle/>
          <a:p>
            <a:r>
              <a:rPr lang="en-US" dirty="0"/>
              <a:t>Actions in this window (MS Word) or entire app (MS Excel)</a:t>
            </a:r>
          </a:p>
          <a:p>
            <a:r>
              <a:rPr lang="en-US" dirty="0"/>
              <a:t>Actions in this text widget (Web browser)</a:t>
            </a:r>
          </a:p>
          <a:p>
            <a:r>
              <a:rPr lang="en-US" dirty="0"/>
              <a:t>Just my actions, or everybody’s? (multiuser apps)</a:t>
            </a:r>
          </a:p>
          <a:p>
            <a:r>
              <a:rPr lang="en-US" dirty="0"/>
              <a:t>Actions made by the computer</a:t>
            </a:r>
          </a:p>
          <a:p>
            <a:pPr lvl="1"/>
            <a:r>
              <a:rPr lang="en-US" dirty="0"/>
              <a:t>MS Office AutoCorrect and AutoFormat are undoable, even though the user didn’t do them</a:t>
            </a:r>
          </a:p>
          <a:p>
            <a:endParaRPr lang="en-US" dirty="0"/>
          </a:p>
        </p:txBody>
      </p:sp>
    </p:spTree>
    <p:extLst>
      <p:ext uri="{BB962C8B-B14F-4D97-AF65-F5344CB8AC3E}">
        <p14:creationId xmlns:p14="http://schemas.microsoft.com/office/powerpoint/2010/main" val="808903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E5180-390A-9F45-BB1C-CE3C7C447696}"/>
              </a:ext>
            </a:extLst>
          </p:cNvPr>
          <p:cNvSpPr>
            <a:spLocks noGrp="1"/>
          </p:cNvSpPr>
          <p:nvPr>
            <p:ph type="title"/>
          </p:nvPr>
        </p:nvSpPr>
        <p:spPr/>
        <p:txBody>
          <a:bodyPr>
            <a:normAutofit/>
          </a:bodyPr>
          <a:lstStyle/>
          <a:p>
            <a:r>
              <a:rPr lang="en-US" dirty="0"/>
              <a:t>How is the stream divided into units</a:t>
            </a:r>
            <a:br>
              <a:rPr lang="en-US" dirty="0"/>
            </a:br>
            <a:endParaRPr lang="en-US" dirty="0"/>
          </a:p>
        </p:txBody>
      </p:sp>
      <p:sp>
        <p:nvSpPr>
          <p:cNvPr id="3" name="Content Placeholder 2">
            <a:extLst>
              <a:ext uri="{FF2B5EF4-FFF2-40B4-BE49-F238E27FC236}">
                <a16:creationId xmlns:a16="http://schemas.microsoft.com/office/drawing/2014/main" id="{84DDE69C-5DC1-AA48-B0B4-A75C6D7154C3}"/>
              </a:ext>
            </a:extLst>
          </p:cNvPr>
          <p:cNvSpPr>
            <a:spLocks noGrp="1"/>
          </p:cNvSpPr>
          <p:nvPr>
            <p:ph idx="1"/>
          </p:nvPr>
        </p:nvSpPr>
        <p:spPr>
          <a:xfrm>
            <a:off x="440267" y="1757082"/>
            <a:ext cx="11319933" cy="4408769"/>
          </a:xfrm>
        </p:spPr>
        <p:txBody>
          <a:bodyPr>
            <a:normAutofit lnSpcReduction="10000"/>
          </a:bodyPr>
          <a:lstStyle/>
          <a:p>
            <a:r>
              <a:rPr lang="en-US" sz="2400" dirty="0"/>
              <a:t>Lexical Level</a:t>
            </a:r>
          </a:p>
          <a:p>
            <a:pPr lvl="1"/>
            <a:r>
              <a:rPr lang="en-US" sz="2000" dirty="0"/>
              <a:t>Mouse clicks, key presses, mouse moves</a:t>
            </a:r>
          </a:p>
          <a:p>
            <a:pPr lvl="1"/>
            <a:r>
              <a:rPr lang="en-US" sz="2000" dirty="0"/>
              <a:t>Nobody does it at this level</a:t>
            </a:r>
          </a:p>
          <a:p>
            <a:r>
              <a:rPr lang="en-US" sz="2400" dirty="0"/>
              <a:t>Syntactic level</a:t>
            </a:r>
          </a:p>
          <a:p>
            <a:pPr lvl="1"/>
            <a:r>
              <a:rPr lang="en-US" sz="2000" dirty="0"/>
              <a:t>Commands and button presses</a:t>
            </a:r>
          </a:p>
          <a:p>
            <a:r>
              <a:rPr lang="en-US" sz="2400" dirty="0"/>
              <a:t>Semantic level</a:t>
            </a:r>
          </a:p>
          <a:p>
            <a:pPr lvl="1"/>
            <a:r>
              <a:rPr lang="en-US" sz="2000" dirty="0"/>
              <a:t>Changes to application data structures (e.g. the result of an entire </a:t>
            </a:r>
            <a:r>
              <a:rPr lang="en-US" sz="2000"/>
              <a:t>Format dialog)</a:t>
            </a:r>
            <a:endParaRPr lang="en-US" sz="2000" dirty="0"/>
          </a:p>
          <a:p>
            <a:pPr lvl="1"/>
            <a:r>
              <a:rPr lang="en-US" sz="2000" dirty="0"/>
              <a:t>This is the normal level</a:t>
            </a:r>
          </a:p>
          <a:p>
            <a:r>
              <a:rPr lang="en-US" sz="2400" dirty="0"/>
              <a:t>Text entry is aggregated into a single action</a:t>
            </a:r>
          </a:p>
          <a:p>
            <a:pPr lvl="1"/>
            <a:r>
              <a:rPr lang="en-US" sz="2000" dirty="0"/>
              <a:t>But other editing commands (like Backspace) and newlines interrupt the aggregation</a:t>
            </a:r>
          </a:p>
          <a:p>
            <a:r>
              <a:rPr lang="en-US" sz="2400" dirty="0"/>
              <a:t>What about user-defined macros?</a:t>
            </a:r>
          </a:p>
          <a:p>
            <a:pPr lvl="1"/>
            <a:r>
              <a:rPr lang="en-US" sz="2000" dirty="0"/>
              <a:t>Undo macro actions individually, or as a unit?</a:t>
            </a:r>
          </a:p>
          <a:p>
            <a:endParaRPr lang="en-US" sz="2400" dirty="0"/>
          </a:p>
        </p:txBody>
      </p:sp>
    </p:spTree>
    <p:extLst>
      <p:ext uri="{BB962C8B-B14F-4D97-AF65-F5344CB8AC3E}">
        <p14:creationId xmlns:p14="http://schemas.microsoft.com/office/powerpoint/2010/main" val="1766780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animEffect transition="in" filter="fade">
                                      <p:cBhvr>
                                        <p:cTn id="45" dur="500"/>
                                        <p:tgtEl>
                                          <p:spTgt spid="3">
                                            <p:txEl>
                                              <p:pRg st="10" end="10"/>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
                                            <p:txEl>
                                              <p:pRg st="11" end="11"/>
                                            </p:txEl>
                                          </p:spTgt>
                                        </p:tgtEl>
                                        <p:attrNameLst>
                                          <p:attrName>style.visibility</p:attrName>
                                        </p:attrNameLst>
                                      </p:cBhvr>
                                      <p:to>
                                        <p:strVal val="visible"/>
                                      </p:to>
                                    </p:set>
                                    <p:animEffect transition="in" filter="fade">
                                      <p:cBhvr>
                                        <p:cTn id="48"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6095D-3BE3-7B4B-8651-0F6E18C1F710}"/>
              </a:ext>
            </a:extLst>
          </p:cNvPr>
          <p:cNvSpPr>
            <a:spLocks noGrp="1"/>
          </p:cNvSpPr>
          <p:nvPr>
            <p:ph type="title"/>
          </p:nvPr>
        </p:nvSpPr>
        <p:spPr/>
        <p:txBody>
          <a:bodyPr>
            <a:normAutofit/>
          </a:bodyPr>
          <a:lstStyle/>
          <a:p>
            <a:r>
              <a:rPr lang="en-US" dirty="0"/>
              <a:t>Which actions are undoable?</a:t>
            </a:r>
            <a:br>
              <a:rPr lang="en-US" dirty="0"/>
            </a:br>
            <a:endParaRPr lang="en-US" dirty="0"/>
          </a:p>
        </p:txBody>
      </p:sp>
      <p:sp>
        <p:nvSpPr>
          <p:cNvPr id="3" name="Content Placeholder 2">
            <a:extLst>
              <a:ext uri="{FF2B5EF4-FFF2-40B4-BE49-F238E27FC236}">
                <a16:creationId xmlns:a16="http://schemas.microsoft.com/office/drawing/2014/main" id="{9B6A7041-EE33-C94A-90E3-8A7AFFCA4A5F}"/>
              </a:ext>
            </a:extLst>
          </p:cNvPr>
          <p:cNvSpPr>
            <a:spLocks noGrp="1"/>
          </p:cNvSpPr>
          <p:nvPr>
            <p:ph idx="1"/>
          </p:nvPr>
        </p:nvSpPr>
        <p:spPr>
          <a:xfrm>
            <a:off x="440267" y="1775012"/>
            <a:ext cx="11319933" cy="4390839"/>
          </a:xfrm>
        </p:spPr>
        <p:txBody>
          <a:bodyPr/>
          <a:lstStyle/>
          <a:p>
            <a:r>
              <a:rPr lang="en-US" dirty="0"/>
              <a:t>User’s action stream may include many actions that are ignored by Undo</a:t>
            </a:r>
          </a:p>
          <a:p>
            <a:pPr lvl="1"/>
            <a:r>
              <a:rPr lang="en-US" dirty="0"/>
              <a:t>Selection</a:t>
            </a:r>
          </a:p>
          <a:p>
            <a:pPr lvl="1"/>
            <a:r>
              <a:rPr lang="en-US" dirty="0"/>
              <a:t>Keyboard focus</a:t>
            </a:r>
          </a:p>
          <a:p>
            <a:pPr lvl="1"/>
            <a:r>
              <a:rPr lang="en-US" dirty="0"/>
              <a:t>Changing viewpoint (scrolling, zooming)</a:t>
            </a:r>
          </a:p>
          <a:p>
            <a:pPr lvl="1"/>
            <a:r>
              <a:rPr lang="en-US" dirty="0"/>
              <a:t>Changing layout (opening palettes or sidebars, adjusting window sizes)</a:t>
            </a:r>
          </a:p>
          <a:p>
            <a:pPr lvl="1"/>
            <a:r>
              <a:rPr lang="en-US" dirty="0"/>
              <a:t>UI customization (adding buttons to toolbars)</a:t>
            </a:r>
          </a:p>
          <a:p>
            <a:r>
              <a:rPr lang="en-US" dirty="0"/>
              <a:t>So which actions does Undo actually undo?</a:t>
            </a:r>
          </a:p>
          <a:p>
            <a:pPr lvl="1"/>
            <a:r>
              <a:rPr lang="en-US" dirty="0"/>
              <a:t>Some applications (web browsers, IDEs) have Undo/Redo for the editing stream, Back/Forward for the viewport stream</a:t>
            </a:r>
          </a:p>
          <a:p>
            <a:endParaRPr lang="en-US" dirty="0"/>
          </a:p>
        </p:txBody>
      </p:sp>
    </p:spTree>
    <p:extLst>
      <p:ext uri="{BB962C8B-B14F-4D97-AF65-F5344CB8AC3E}">
        <p14:creationId xmlns:p14="http://schemas.microsoft.com/office/powerpoint/2010/main" val="1846891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85709-4BB5-9841-8D95-517561F35118}"/>
              </a:ext>
            </a:extLst>
          </p:cNvPr>
          <p:cNvSpPr>
            <a:spLocks noGrp="1"/>
          </p:cNvSpPr>
          <p:nvPr>
            <p:ph type="title"/>
          </p:nvPr>
        </p:nvSpPr>
        <p:spPr/>
        <p:txBody>
          <a:bodyPr>
            <a:normAutofit/>
          </a:bodyPr>
          <a:lstStyle/>
          <a:p>
            <a:r>
              <a:rPr lang="en-US" dirty="0"/>
              <a:t>How much state is recovered?</a:t>
            </a:r>
            <a:br>
              <a:rPr lang="en-US" dirty="0"/>
            </a:br>
            <a:endParaRPr lang="en-US" dirty="0"/>
          </a:p>
        </p:txBody>
      </p:sp>
      <p:sp>
        <p:nvSpPr>
          <p:cNvPr id="3" name="Content Placeholder 2">
            <a:extLst>
              <a:ext uri="{FF2B5EF4-FFF2-40B4-BE49-F238E27FC236}">
                <a16:creationId xmlns:a16="http://schemas.microsoft.com/office/drawing/2014/main" id="{B5050847-E3B8-704A-9799-3F562B224F66}"/>
              </a:ext>
            </a:extLst>
          </p:cNvPr>
          <p:cNvSpPr>
            <a:spLocks noGrp="1"/>
          </p:cNvSpPr>
          <p:nvPr>
            <p:ph idx="1"/>
          </p:nvPr>
        </p:nvSpPr>
        <p:spPr>
          <a:xfrm>
            <a:off x="440267" y="2205038"/>
            <a:ext cx="11319933" cy="3960813"/>
          </a:xfrm>
        </p:spPr>
        <p:txBody>
          <a:bodyPr/>
          <a:lstStyle/>
          <a:p>
            <a:r>
              <a:rPr lang="en-US" dirty="0"/>
              <a:t>Even if the Undo stream doesn’t include all the view changes you make, how much of the view state will be restored when it reverses a model change? </a:t>
            </a:r>
          </a:p>
          <a:p>
            <a:r>
              <a:rPr lang="en-US" dirty="0"/>
              <a:t>When you undo a text edit, for example, will the selection highlight be restored as well? </a:t>
            </a:r>
          </a:p>
          <a:p>
            <a:r>
              <a:rPr lang="en-US" dirty="0"/>
              <a:t>Will the text cursor be put back where it was before the edit? </a:t>
            </a:r>
          </a:p>
          <a:p>
            <a:r>
              <a:rPr lang="en-US" dirty="0"/>
              <a:t>If the text scrolls, will it be scrolled back to the same place?</a:t>
            </a:r>
            <a:br>
              <a:rPr lang="en-US" dirty="0"/>
            </a:br>
            <a:br>
              <a:rPr lang="en-US" dirty="0"/>
            </a:br>
            <a:endParaRPr lang="en-US" dirty="0"/>
          </a:p>
        </p:txBody>
      </p:sp>
    </p:spTree>
    <p:extLst>
      <p:ext uri="{BB962C8B-B14F-4D97-AF65-F5344CB8AC3E}">
        <p14:creationId xmlns:p14="http://schemas.microsoft.com/office/powerpoint/2010/main" val="797563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85709-4BB5-9841-8D95-517561F35118}"/>
              </a:ext>
            </a:extLst>
          </p:cNvPr>
          <p:cNvSpPr>
            <a:spLocks noGrp="1"/>
          </p:cNvSpPr>
          <p:nvPr>
            <p:ph type="title"/>
          </p:nvPr>
        </p:nvSpPr>
        <p:spPr/>
        <p:txBody>
          <a:bodyPr>
            <a:normAutofit/>
          </a:bodyPr>
          <a:lstStyle/>
          <a:p>
            <a:r>
              <a:rPr lang="en-US" dirty="0"/>
              <a:t>How much state is recovered?</a:t>
            </a:r>
            <a:br>
              <a:rPr lang="en-US" dirty="0"/>
            </a:br>
            <a:endParaRPr lang="en-US" dirty="0"/>
          </a:p>
        </p:txBody>
      </p:sp>
      <p:pic>
        <p:nvPicPr>
          <p:cNvPr id="6" name="example3.mov">
            <a:hlinkClick r:id="" action="ppaction://media"/>
            <a:extLst>
              <a:ext uri="{FF2B5EF4-FFF2-40B4-BE49-F238E27FC236}">
                <a16:creationId xmlns:a16="http://schemas.microsoft.com/office/drawing/2014/main" id="{BA1F6A15-0CA5-1D43-A7B6-D81DEEE73B7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31937" y="1718141"/>
            <a:ext cx="6390839" cy="4541353"/>
          </a:xfrm>
        </p:spPr>
      </p:pic>
    </p:spTree>
    <p:extLst>
      <p:ext uri="{BB962C8B-B14F-4D97-AF65-F5344CB8AC3E}">
        <p14:creationId xmlns:p14="http://schemas.microsoft.com/office/powerpoint/2010/main" val="1564332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81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44C93-A6C7-4D45-B378-4D2063B223C5}"/>
              </a:ext>
            </a:extLst>
          </p:cNvPr>
          <p:cNvSpPr>
            <a:spLocks noGrp="1"/>
          </p:cNvSpPr>
          <p:nvPr>
            <p:ph type="title"/>
          </p:nvPr>
        </p:nvSpPr>
        <p:spPr/>
        <p:txBody>
          <a:bodyPr>
            <a:normAutofit/>
          </a:bodyPr>
          <a:lstStyle/>
          <a:p>
            <a:r>
              <a:rPr lang="en-US" dirty="0"/>
              <a:t>How far back can you undo?</a:t>
            </a:r>
            <a:br>
              <a:rPr lang="en-US" dirty="0"/>
            </a:br>
            <a:endParaRPr lang="en-US" dirty="0"/>
          </a:p>
        </p:txBody>
      </p:sp>
      <p:sp>
        <p:nvSpPr>
          <p:cNvPr id="3" name="Content Placeholder 2">
            <a:extLst>
              <a:ext uri="{FF2B5EF4-FFF2-40B4-BE49-F238E27FC236}">
                <a16:creationId xmlns:a16="http://schemas.microsoft.com/office/drawing/2014/main" id="{0DD52570-4F12-174D-8C7F-5071DF31BA14}"/>
              </a:ext>
            </a:extLst>
          </p:cNvPr>
          <p:cNvSpPr>
            <a:spLocks noGrp="1"/>
          </p:cNvSpPr>
          <p:nvPr>
            <p:ph idx="1"/>
          </p:nvPr>
        </p:nvSpPr>
        <p:spPr>
          <a:xfrm>
            <a:off x="440267" y="2061882"/>
            <a:ext cx="11319933" cy="4103969"/>
          </a:xfrm>
        </p:spPr>
        <p:txBody>
          <a:bodyPr/>
          <a:lstStyle/>
          <a:p>
            <a:r>
              <a:rPr lang="en-US" dirty="0"/>
              <a:t>Often a limit on history size</a:t>
            </a:r>
          </a:p>
          <a:p>
            <a:pPr lvl="1"/>
            <a:r>
              <a:rPr lang="en-US" dirty="0"/>
              <a:t>Used to be one action - now usually hundreds, or infinite!</a:t>
            </a:r>
          </a:p>
          <a:p>
            <a:r>
              <a:rPr lang="en-US" dirty="0"/>
              <a:t>Does action stream persist across application sessions? Different files of the same application?</a:t>
            </a:r>
          </a:p>
          <a:p>
            <a:pPr lvl="1"/>
            <a:r>
              <a:rPr lang="en-US" dirty="0"/>
              <a:t>If so, stream must be saved to file</a:t>
            </a:r>
          </a:p>
          <a:p>
            <a:pPr lvl="1"/>
            <a:r>
              <a:rPr lang="en-US" dirty="0"/>
              <a:t>Microsoft Excel, despite being part of the same office suite, has a global action stream. Invoking Undo undoes actions from across all open Excel windows.</a:t>
            </a:r>
          </a:p>
          <a:p>
            <a:r>
              <a:rPr lang="en-US" dirty="0"/>
              <a:t>Does it persist across File/Save?</a:t>
            </a:r>
          </a:p>
          <a:p>
            <a:endParaRPr lang="en-US" dirty="0"/>
          </a:p>
        </p:txBody>
      </p:sp>
    </p:spTree>
    <p:extLst>
      <p:ext uri="{BB962C8B-B14F-4D97-AF65-F5344CB8AC3E}">
        <p14:creationId xmlns:p14="http://schemas.microsoft.com/office/powerpoint/2010/main" val="2170958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F4B31-6F5D-9F42-A011-1BF18AA0A0B7}"/>
              </a:ext>
            </a:extLst>
          </p:cNvPr>
          <p:cNvSpPr>
            <a:spLocks noGrp="1"/>
          </p:cNvSpPr>
          <p:nvPr>
            <p:ph type="title"/>
          </p:nvPr>
        </p:nvSpPr>
        <p:spPr/>
        <p:txBody>
          <a:bodyPr>
            <a:normAutofit/>
          </a:bodyPr>
          <a:lstStyle/>
          <a:p>
            <a:r>
              <a:rPr lang="en-US" dirty="0"/>
              <a:t>Design Principles for Undo</a:t>
            </a:r>
            <a:br>
              <a:rPr lang="en-US" dirty="0"/>
            </a:br>
            <a:endParaRPr lang="en-US" dirty="0"/>
          </a:p>
        </p:txBody>
      </p:sp>
      <p:sp>
        <p:nvSpPr>
          <p:cNvPr id="3" name="Content Placeholder 2">
            <a:extLst>
              <a:ext uri="{FF2B5EF4-FFF2-40B4-BE49-F238E27FC236}">
                <a16:creationId xmlns:a16="http://schemas.microsoft.com/office/drawing/2014/main" id="{A26D373B-16F2-F640-8184-100040363DB9}"/>
              </a:ext>
            </a:extLst>
          </p:cNvPr>
          <p:cNvSpPr>
            <a:spLocks noGrp="1"/>
          </p:cNvSpPr>
          <p:nvPr>
            <p:ph idx="1"/>
          </p:nvPr>
        </p:nvSpPr>
        <p:spPr>
          <a:xfrm>
            <a:off x="440267" y="2456330"/>
            <a:ext cx="11319933" cy="3709522"/>
          </a:xfrm>
        </p:spPr>
        <p:txBody>
          <a:bodyPr/>
          <a:lstStyle/>
          <a:p>
            <a:r>
              <a:rPr lang="en-US" dirty="0"/>
              <a:t>Visibility</a:t>
            </a:r>
          </a:p>
          <a:p>
            <a:r>
              <a:rPr lang="en-US" dirty="0"/>
              <a:t>Aggregation</a:t>
            </a:r>
          </a:p>
          <a:p>
            <a:r>
              <a:rPr lang="en-US" dirty="0"/>
              <a:t>Reversibility of the Undo itself</a:t>
            </a:r>
          </a:p>
          <a:p>
            <a:r>
              <a:rPr lang="en-US" dirty="0"/>
              <a:t>Reserve it for model changes, not view changes</a:t>
            </a:r>
          </a:p>
          <a:p>
            <a:r>
              <a:rPr lang="en-US" dirty="0"/>
              <a:t>Undo is not the only way to support reversibility</a:t>
            </a:r>
          </a:p>
          <a:p>
            <a:endParaRPr lang="en-US" dirty="0"/>
          </a:p>
        </p:txBody>
      </p:sp>
    </p:spTree>
    <p:extLst>
      <p:ext uri="{BB962C8B-B14F-4D97-AF65-F5344CB8AC3E}">
        <p14:creationId xmlns:p14="http://schemas.microsoft.com/office/powerpoint/2010/main" val="4113008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EE6A-9C81-43BD-B01A-DA9407B03D54}"/>
              </a:ext>
            </a:extLst>
          </p:cNvPr>
          <p:cNvSpPr>
            <a:spLocks noGrp="1"/>
          </p:cNvSpPr>
          <p:nvPr>
            <p:ph type="title"/>
          </p:nvPr>
        </p:nvSpPr>
        <p:spPr>
          <a:xfrm>
            <a:off x="440267" y="908050"/>
            <a:ext cx="11319933" cy="958850"/>
          </a:xfrm>
        </p:spPr>
        <p:txBody>
          <a:bodyPr>
            <a:normAutofit fontScale="90000"/>
          </a:bodyPr>
          <a:lstStyle/>
          <a:p>
            <a:r>
              <a:rPr lang="en-US" dirty="0"/>
              <a:t>During taking an action, humans may make an error</a:t>
            </a:r>
          </a:p>
        </p:txBody>
      </p:sp>
      <p:sp>
        <p:nvSpPr>
          <p:cNvPr id="3" name="Content Placeholder 2">
            <a:extLst>
              <a:ext uri="{FF2B5EF4-FFF2-40B4-BE49-F238E27FC236}">
                <a16:creationId xmlns:a16="http://schemas.microsoft.com/office/drawing/2014/main" id="{3278FA95-4C1E-452D-A790-E3BE0374EC8F}"/>
              </a:ext>
            </a:extLst>
          </p:cNvPr>
          <p:cNvSpPr>
            <a:spLocks noGrp="1"/>
          </p:cNvSpPr>
          <p:nvPr>
            <p:ph idx="1"/>
          </p:nvPr>
        </p:nvSpPr>
        <p:spPr>
          <a:xfrm>
            <a:off x="440267" y="2087880"/>
            <a:ext cx="11319933" cy="4077971"/>
          </a:xfrm>
        </p:spPr>
        <p:txBody>
          <a:bodyPr/>
          <a:lstStyle/>
          <a:p>
            <a:r>
              <a:rPr lang="en-US" dirty="0"/>
              <a:t>Human error </a:t>
            </a:r>
            <a:r>
              <a:rPr lang="en-US" dirty="0">
                <a:latin typeface="Segoe UI Symbol" panose="020B0502040204020203" pitchFamily="34" charset="0"/>
                <a:ea typeface="Segoe UI Symbol" panose="020B0502040204020203" pitchFamily="34" charset="0"/>
              </a:rPr>
              <a:t>≠ </a:t>
            </a:r>
            <a:r>
              <a:rPr lang="en-US" dirty="0">
                <a:ea typeface="Segoe UI Symbol" panose="020B0502040204020203" pitchFamily="34" charset="0"/>
              </a:rPr>
              <a:t>System error</a:t>
            </a:r>
          </a:p>
          <a:p>
            <a:pPr lvl="1"/>
            <a:r>
              <a:rPr lang="en-US" dirty="0">
                <a:ea typeface="Segoe UI Symbol" panose="020B0502040204020203" pitchFamily="34" charset="0"/>
              </a:rPr>
              <a:t>What is the difference?  </a:t>
            </a:r>
          </a:p>
        </p:txBody>
      </p:sp>
    </p:spTree>
    <p:extLst>
      <p:ext uri="{BB962C8B-B14F-4D97-AF65-F5344CB8AC3E}">
        <p14:creationId xmlns:p14="http://schemas.microsoft.com/office/powerpoint/2010/main" val="2728176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387D4-0EF6-2943-8278-91683E1269E5}"/>
              </a:ext>
            </a:extLst>
          </p:cNvPr>
          <p:cNvSpPr>
            <a:spLocks noGrp="1"/>
          </p:cNvSpPr>
          <p:nvPr>
            <p:ph type="title"/>
          </p:nvPr>
        </p:nvSpPr>
        <p:spPr/>
        <p:txBody>
          <a:bodyPr>
            <a:normAutofit/>
          </a:bodyPr>
          <a:lstStyle/>
          <a:p>
            <a:r>
              <a:rPr lang="en-US" dirty="0"/>
              <a:t>Design Principles for Undo: Visibility</a:t>
            </a:r>
            <a:br>
              <a:rPr lang="en-US" dirty="0"/>
            </a:br>
            <a:endParaRPr lang="en-US" dirty="0"/>
          </a:p>
        </p:txBody>
      </p:sp>
      <p:sp>
        <p:nvSpPr>
          <p:cNvPr id="3" name="Content Placeholder 2">
            <a:extLst>
              <a:ext uri="{FF2B5EF4-FFF2-40B4-BE49-F238E27FC236}">
                <a16:creationId xmlns:a16="http://schemas.microsoft.com/office/drawing/2014/main" id="{F71816A8-C6EF-D64B-BB2D-355A805771E9}"/>
              </a:ext>
            </a:extLst>
          </p:cNvPr>
          <p:cNvSpPr>
            <a:spLocks noGrp="1"/>
          </p:cNvSpPr>
          <p:nvPr>
            <p:ph idx="1"/>
          </p:nvPr>
        </p:nvSpPr>
        <p:spPr>
          <a:xfrm>
            <a:off x="440267" y="1472525"/>
            <a:ext cx="11319933" cy="4157757"/>
          </a:xfrm>
        </p:spPr>
        <p:txBody>
          <a:bodyPr>
            <a:normAutofit fontScale="92500" lnSpcReduction="20000"/>
          </a:bodyPr>
          <a:lstStyle/>
          <a:p>
            <a:r>
              <a:rPr lang="en-US" dirty="0"/>
              <a:t>It’s very hard for users to predict what Undo will do. </a:t>
            </a:r>
          </a:p>
          <a:p>
            <a:r>
              <a:rPr lang="en-US" dirty="0"/>
              <a:t>Faced with this unpredictability, a common strategy is to press Undo until you see the effect you want to reverse actually go away, or until you realize it’s gone too far without solving the problem (i.e., it’s reversed an older, still-desired effect). </a:t>
            </a:r>
          </a:p>
          <a:p>
            <a:r>
              <a:rPr lang="en-US" dirty="0"/>
              <a:t>So visibility of Undo’s effects is a critical part of making it usable. Whenever Undo undoes a command, it should make sure that the effects of that have a visible change on the screen. </a:t>
            </a:r>
          </a:p>
          <a:p>
            <a:r>
              <a:rPr lang="en-US" dirty="0"/>
              <a:t>If the user has changed the viewpoint (e.g. scrolling) since doing the command that is now being undone, the viewpoint should be changed back, so that it’s easy to see what was reversed.</a:t>
            </a:r>
            <a:br>
              <a:rPr lang="en-US" dirty="0"/>
            </a:br>
            <a:br>
              <a:rPr lang="en-US" dirty="0"/>
            </a:br>
            <a:endParaRPr lang="en-US" dirty="0"/>
          </a:p>
        </p:txBody>
      </p:sp>
    </p:spTree>
    <p:extLst>
      <p:ext uri="{BB962C8B-B14F-4D97-AF65-F5344CB8AC3E}">
        <p14:creationId xmlns:p14="http://schemas.microsoft.com/office/powerpoint/2010/main" val="3456513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F0B82-920F-174A-AF0E-05D095443190}"/>
              </a:ext>
            </a:extLst>
          </p:cNvPr>
          <p:cNvSpPr>
            <a:spLocks noGrp="1"/>
          </p:cNvSpPr>
          <p:nvPr>
            <p:ph type="title"/>
          </p:nvPr>
        </p:nvSpPr>
        <p:spPr/>
        <p:txBody>
          <a:bodyPr/>
          <a:lstStyle/>
          <a:p>
            <a:r>
              <a:rPr lang="en-US" dirty="0"/>
              <a:t>Design Principles for Undo</a:t>
            </a:r>
          </a:p>
        </p:txBody>
      </p:sp>
      <p:sp>
        <p:nvSpPr>
          <p:cNvPr id="3" name="Content Placeholder 2">
            <a:extLst>
              <a:ext uri="{FF2B5EF4-FFF2-40B4-BE49-F238E27FC236}">
                <a16:creationId xmlns:a16="http://schemas.microsoft.com/office/drawing/2014/main" id="{4A85A87D-AEC7-4049-935A-F92FFBE29EFA}"/>
              </a:ext>
            </a:extLst>
          </p:cNvPr>
          <p:cNvSpPr>
            <a:spLocks noGrp="1"/>
          </p:cNvSpPr>
          <p:nvPr>
            <p:ph idx="1"/>
          </p:nvPr>
        </p:nvSpPr>
        <p:spPr>
          <a:xfrm>
            <a:off x="440267" y="1846730"/>
            <a:ext cx="11319933" cy="4319122"/>
          </a:xfrm>
        </p:spPr>
        <p:txBody>
          <a:bodyPr/>
          <a:lstStyle/>
          <a:p>
            <a:r>
              <a:rPr lang="en-US" dirty="0"/>
              <a:t>Aggregation</a:t>
            </a:r>
          </a:p>
          <a:p>
            <a:pPr lvl="1"/>
            <a:r>
              <a:rPr lang="en-US" dirty="0"/>
              <a:t>The unit actions should correspond to chunks of the user’s interaction: whole typed words (or strings), complete dialogs, user-defined macros.</a:t>
            </a:r>
          </a:p>
          <a:p>
            <a:r>
              <a:rPr lang="en-US" dirty="0"/>
              <a:t>Reversibility of the Undo itself</a:t>
            </a:r>
          </a:p>
          <a:p>
            <a:pPr lvl="1"/>
            <a:r>
              <a:rPr lang="en-US" dirty="0"/>
              <a:t>Undo itself should be reversible, so that if you overshoot, you can come back.</a:t>
            </a:r>
          </a:p>
          <a:p>
            <a:pPr lvl="1"/>
            <a:r>
              <a:rPr lang="en-US" dirty="0"/>
              <a:t>That’s what the Redo command is for. </a:t>
            </a:r>
          </a:p>
          <a:p>
            <a:pPr lvl="1"/>
            <a:r>
              <a:rPr lang="en-US" dirty="0"/>
              <a:t>Another way to reverse an Undo is to manually issue the undone command again; a good undo mechanism should set up the conditions for this as well</a:t>
            </a:r>
          </a:p>
        </p:txBody>
      </p:sp>
    </p:spTree>
    <p:extLst>
      <p:ext uri="{BB962C8B-B14F-4D97-AF65-F5344CB8AC3E}">
        <p14:creationId xmlns:p14="http://schemas.microsoft.com/office/powerpoint/2010/main" val="2573797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F0B82-920F-174A-AF0E-05D095443190}"/>
              </a:ext>
            </a:extLst>
          </p:cNvPr>
          <p:cNvSpPr>
            <a:spLocks noGrp="1"/>
          </p:cNvSpPr>
          <p:nvPr>
            <p:ph type="title"/>
          </p:nvPr>
        </p:nvSpPr>
        <p:spPr/>
        <p:txBody>
          <a:bodyPr/>
          <a:lstStyle/>
          <a:p>
            <a:r>
              <a:rPr lang="en-US" dirty="0"/>
              <a:t>Design Principles for Undo</a:t>
            </a:r>
          </a:p>
        </p:txBody>
      </p:sp>
      <p:sp>
        <p:nvSpPr>
          <p:cNvPr id="3" name="Content Placeholder 2">
            <a:extLst>
              <a:ext uri="{FF2B5EF4-FFF2-40B4-BE49-F238E27FC236}">
                <a16:creationId xmlns:a16="http://schemas.microsoft.com/office/drawing/2014/main" id="{4A85A87D-AEC7-4049-935A-F92FFBE29EFA}"/>
              </a:ext>
            </a:extLst>
          </p:cNvPr>
          <p:cNvSpPr>
            <a:spLocks noGrp="1"/>
          </p:cNvSpPr>
          <p:nvPr>
            <p:ph idx="1"/>
          </p:nvPr>
        </p:nvSpPr>
        <p:spPr>
          <a:xfrm>
            <a:off x="440267" y="1846730"/>
            <a:ext cx="11319933" cy="4319122"/>
          </a:xfrm>
        </p:spPr>
        <p:txBody>
          <a:bodyPr/>
          <a:lstStyle/>
          <a:p>
            <a:r>
              <a:rPr lang="en-US" dirty="0"/>
              <a:t>Reserve it for model changes, not view changes</a:t>
            </a:r>
          </a:p>
          <a:p>
            <a:pPr lvl="1"/>
            <a:r>
              <a:rPr lang="en-US" dirty="0"/>
              <a:t>For consistency, reserve the Undo command for model changes. </a:t>
            </a:r>
          </a:p>
          <a:p>
            <a:pPr lvl="1"/>
            <a:r>
              <a:rPr lang="en-US" dirty="0"/>
              <a:t>You can use other commands for view changes.</a:t>
            </a:r>
          </a:p>
        </p:txBody>
      </p:sp>
    </p:spTree>
    <p:extLst>
      <p:ext uri="{BB962C8B-B14F-4D97-AF65-F5344CB8AC3E}">
        <p14:creationId xmlns:p14="http://schemas.microsoft.com/office/powerpoint/2010/main" val="36868872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F0B82-920F-174A-AF0E-05D095443190}"/>
              </a:ext>
            </a:extLst>
          </p:cNvPr>
          <p:cNvSpPr>
            <a:spLocks noGrp="1"/>
          </p:cNvSpPr>
          <p:nvPr>
            <p:ph type="title"/>
          </p:nvPr>
        </p:nvSpPr>
        <p:spPr>
          <a:xfrm>
            <a:off x="440267" y="620945"/>
            <a:ext cx="11319933" cy="1296988"/>
          </a:xfrm>
        </p:spPr>
        <p:txBody>
          <a:bodyPr/>
          <a:lstStyle/>
          <a:p>
            <a:r>
              <a:rPr lang="en-US" dirty="0"/>
              <a:t>Undo is not the only way to support reversibility</a:t>
            </a:r>
          </a:p>
        </p:txBody>
      </p:sp>
      <p:sp>
        <p:nvSpPr>
          <p:cNvPr id="3" name="Content Placeholder 2">
            <a:extLst>
              <a:ext uri="{FF2B5EF4-FFF2-40B4-BE49-F238E27FC236}">
                <a16:creationId xmlns:a16="http://schemas.microsoft.com/office/drawing/2014/main" id="{4A85A87D-AEC7-4049-935A-F92FFBE29EFA}"/>
              </a:ext>
            </a:extLst>
          </p:cNvPr>
          <p:cNvSpPr>
            <a:spLocks noGrp="1"/>
          </p:cNvSpPr>
          <p:nvPr>
            <p:ph idx="1"/>
          </p:nvPr>
        </p:nvSpPr>
        <p:spPr>
          <a:xfrm>
            <a:off x="436033" y="2289347"/>
            <a:ext cx="11319933" cy="4319122"/>
          </a:xfrm>
        </p:spPr>
        <p:txBody>
          <a:bodyPr>
            <a:normAutofit fontScale="85000" lnSpcReduction="10000"/>
          </a:bodyPr>
          <a:lstStyle/>
          <a:p>
            <a:r>
              <a:rPr lang="en-US" sz="2400" dirty="0"/>
              <a:t>Keep in mind that you don’t necessarily need a command named “Undo” to support reversibility.</a:t>
            </a:r>
          </a:p>
          <a:p>
            <a:r>
              <a:rPr lang="en-US" sz="2400" dirty="0"/>
              <a:t>There are other commands that move through other action streams (Back), and physical manipulations (like scrollbar dragging) support direct reversibility. </a:t>
            </a:r>
          </a:p>
          <a:p>
            <a:r>
              <a:rPr lang="en-US" sz="2400" dirty="0"/>
              <a:t>Users may not even think of reaching for Undo if the rest of your interface makes it easy to reverse undesired changes. </a:t>
            </a:r>
          </a:p>
          <a:p>
            <a:r>
              <a:rPr lang="en-US" sz="2400" dirty="0"/>
              <a:t>Undo is a form of backward error recovery. It fixes errors by going back in time. </a:t>
            </a:r>
          </a:p>
          <a:p>
            <a:r>
              <a:rPr lang="en-US" sz="2400" dirty="0"/>
              <a:t>A more natural way of thinking is forward error recovery - using other commands to reverse the change. </a:t>
            </a:r>
          </a:p>
          <a:p>
            <a:r>
              <a:rPr lang="en-US" sz="2400" dirty="0"/>
              <a:t>For example, to undo a Bold command by forward error recovery, you select the text again and toggle Bold off. </a:t>
            </a:r>
          </a:p>
          <a:p>
            <a:r>
              <a:rPr lang="en-US" sz="2400" dirty="0"/>
              <a:t>If your interface supports forward error recovery as much as possible, then warts in the Undo model won’t hurt as much.</a:t>
            </a:r>
            <a:br>
              <a:rPr lang="en-US" sz="2400" dirty="0"/>
            </a:br>
            <a:br>
              <a:rPr lang="en-US" sz="2400" dirty="0"/>
            </a:br>
            <a:endParaRPr lang="en-US" sz="2400" dirty="0"/>
          </a:p>
          <a:p>
            <a:endParaRPr lang="en-US" sz="2400" dirty="0"/>
          </a:p>
        </p:txBody>
      </p:sp>
    </p:spTree>
    <p:extLst>
      <p:ext uri="{BB962C8B-B14F-4D97-AF65-F5344CB8AC3E}">
        <p14:creationId xmlns:p14="http://schemas.microsoft.com/office/powerpoint/2010/main" val="2650969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A58B1-9DDD-DE49-A6A5-593256A2AA7A}"/>
              </a:ext>
            </a:extLst>
          </p:cNvPr>
          <p:cNvSpPr>
            <a:spLocks noGrp="1"/>
          </p:cNvSpPr>
          <p:nvPr>
            <p:ph type="title"/>
          </p:nvPr>
        </p:nvSpPr>
        <p:spPr/>
        <p:txBody>
          <a:bodyPr/>
          <a:lstStyle/>
          <a:p>
            <a:r>
              <a:rPr lang="en-US" dirty="0"/>
              <a:t>User Control and Freedom</a:t>
            </a:r>
            <a:br>
              <a:rPr lang="en-US" dirty="0"/>
            </a:br>
            <a:endParaRPr lang="en-US" dirty="0"/>
          </a:p>
        </p:txBody>
      </p:sp>
      <p:sp>
        <p:nvSpPr>
          <p:cNvPr id="3" name="Content Placeholder 2">
            <a:extLst>
              <a:ext uri="{FF2B5EF4-FFF2-40B4-BE49-F238E27FC236}">
                <a16:creationId xmlns:a16="http://schemas.microsoft.com/office/drawing/2014/main" id="{D4250637-96F8-674D-B738-D9EBCB1C84F6}"/>
              </a:ext>
            </a:extLst>
          </p:cNvPr>
          <p:cNvSpPr>
            <a:spLocks noGrp="1"/>
          </p:cNvSpPr>
          <p:nvPr>
            <p:ph idx="1"/>
          </p:nvPr>
        </p:nvSpPr>
        <p:spPr>
          <a:xfrm>
            <a:off x="440267" y="2384612"/>
            <a:ext cx="11319933" cy="3781239"/>
          </a:xfrm>
        </p:spPr>
        <p:txBody>
          <a:bodyPr>
            <a:normAutofit fontScale="77500" lnSpcReduction="20000"/>
          </a:bodyPr>
          <a:lstStyle/>
          <a:p>
            <a:r>
              <a:rPr lang="en-US" dirty="0"/>
              <a:t>Good interfaces are </a:t>
            </a:r>
            <a:r>
              <a:rPr lang="en-US" b="1" dirty="0"/>
              <a:t>explorable</a:t>
            </a:r>
            <a:r>
              <a:rPr lang="en-US" dirty="0"/>
              <a:t>. </a:t>
            </a:r>
          </a:p>
          <a:p>
            <a:r>
              <a:rPr lang="en-US" dirty="0"/>
              <a:t>Recall that a major way users learn is by doing: poking around an interface, trying things out. </a:t>
            </a:r>
          </a:p>
          <a:p>
            <a:r>
              <a:rPr lang="en-US" dirty="0"/>
              <a:t>An interface should encourage this kind of exploration, not only by making things more visible, but also by making the consequences of errors less severe.</a:t>
            </a:r>
          </a:p>
          <a:p>
            <a:r>
              <a:rPr lang="en-US" b="1" dirty="0"/>
              <a:t>Users should be able to explore the interface without fear of being trapped in a corner.</a:t>
            </a:r>
          </a:p>
          <a:p>
            <a:pPr marL="0" indent="0">
              <a:buNone/>
            </a:pPr>
            <a:br>
              <a:rPr lang="en-US" b="1" dirty="0"/>
            </a:br>
            <a:br>
              <a:rPr lang="en-US" dirty="0"/>
            </a:br>
            <a:endParaRPr lang="en-US" dirty="0"/>
          </a:p>
          <a:p>
            <a:pPr marL="0" indent="0">
              <a:buNone/>
            </a:pPr>
            <a:br>
              <a:rPr lang="en-US" dirty="0"/>
            </a:br>
            <a:br>
              <a:rPr lang="en-US" dirty="0"/>
            </a:br>
            <a:endParaRPr lang="en-US" dirty="0"/>
          </a:p>
        </p:txBody>
      </p:sp>
    </p:spTree>
    <p:extLst>
      <p:ext uri="{BB962C8B-B14F-4D97-AF65-F5344CB8AC3E}">
        <p14:creationId xmlns:p14="http://schemas.microsoft.com/office/powerpoint/2010/main" val="1905800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99A69-9281-DC48-A377-103B61481995}"/>
              </a:ext>
            </a:extLst>
          </p:cNvPr>
          <p:cNvSpPr>
            <a:spLocks noGrp="1"/>
          </p:cNvSpPr>
          <p:nvPr>
            <p:ph type="title"/>
          </p:nvPr>
        </p:nvSpPr>
        <p:spPr/>
        <p:txBody>
          <a:bodyPr>
            <a:normAutofit/>
          </a:bodyPr>
          <a:lstStyle/>
          <a:p>
            <a:r>
              <a:rPr lang="en-US" dirty="0"/>
              <a:t>Wizard vs. Center Stage: Who’s in Control?</a:t>
            </a:r>
            <a:br>
              <a:rPr lang="en-US" dirty="0"/>
            </a:br>
            <a:endParaRPr lang="en-US" dirty="0"/>
          </a:p>
        </p:txBody>
      </p:sp>
      <p:sp>
        <p:nvSpPr>
          <p:cNvPr id="3" name="Content Placeholder 2">
            <a:extLst>
              <a:ext uri="{FF2B5EF4-FFF2-40B4-BE49-F238E27FC236}">
                <a16:creationId xmlns:a16="http://schemas.microsoft.com/office/drawing/2014/main" id="{73E49B14-3662-8C49-B86D-F268A9785846}"/>
              </a:ext>
            </a:extLst>
          </p:cNvPr>
          <p:cNvSpPr>
            <a:spLocks noGrp="1"/>
          </p:cNvSpPr>
          <p:nvPr>
            <p:ph idx="1"/>
          </p:nvPr>
        </p:nvSpPr>
        <p:spPr>
          <a:xfrm>
            <a:off x="440267" y="1972236"/>
            <a:ext cx="11319933" cy="4193616"/>
          </a:xfrm>
        </p:spPr>
        <p:txBody>
          <a:bodyPr/>
          <a:lstStyle/>
          <a:p>
            <a:r>
              <a:rPr lang="en-US" dirty="0"/>
              <a:t>The </a:t>
            </a:r>
            <a:r>
              <a:rPr lang="en-US" i="1" dirty="0"/>
              <a:t>wizard</a:t>
            </a:r>
            <a:r>
              <a:rPr lang="en-US" dirty="0"/>
              <a:t> design pattern is a familiar pattern for improving the learnability of a complex interaction, by structuring it as a step-by-step process, showing each step in a dialog box.</a:t>
            </a:r>
          </a:p>
          <a:p>
            <a:r>
              <a:rPr lang="en-US" dirty="0"/>
              <a:t>Wizards are the conventional pattern for software installation. </a:t>
            </a:r>
          </a:p>
          <a:p>
            <a:r>
              <a:rPr lang="en-US" dirty="0"/>
              <a:t>In a wizard, the system controls the dialog - it dictates the steps, the ordering of the steps, and what it asks for at each step. </a:t>
            </a:r>
          </a:p>
        </p:txBody>
      </p:sp>
    </p:spTree>
    <p:extLst>
      <p:ext uri="{BB962C8B-B14F-4D97-AF65-F5344CB8AC3E}">
        <p14:creationId xmlns:p14="http://schemas.microsoft.com/office/powerpoint/2010/main" val="4226330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0A63A-426D-4B41-90C8-E7AE4C1D612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AACD203-E2A2-8246-8E22-6C4D62B21C92}"/>
              </a:ext>
            </a:extLst>
          </p:cNvPr>
          <p:cNvSpPr>
            <a:spLocks noGrp="1"/>
          </p:cNvSpPr>
          <p:nvPr>
            <p:ph idx="1"/>
          </p:nvPr>
        </p:nvSpPr>
        <p:spPr/>
        <p:txBody>
          <a:bodyPr/>
          <a:lstStyle/>
          <a:p>
            <a:endParaRPr lang="en-US"/>
          </a:p>
        </p:txBody>
      </p:sp>
      <p:pic>
        <p:nvPicPr>
          <p:cNvPr id="3074" name="Picture 2" descr="https://lh3.googleusercontent.com/TmUuVYBZehrt25ytKT6mD8w-f3fT_kBKW6roQgjNzcGLuBpUgLkxFzn_C49U16z_hwMwILPnwS2ouRAjiFAFzz_VGsOsmTjp22n6BdNacQbA4ExiURjuiEUYxxk8Hlu47xPCgJab">
            <a:extLst>
              <a:ext uri="{FF2B5EF4-FFF2-40B4-BE49-F238E27FC236}">
                <a16:creationId xmlns:a16="http://schemas.microsoft.com/office/drawing/2014/main" id="{AA41E957-34AF-CA44-9D39-58428320B0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9297" y="908050"/>
            <a:ext cx="7043643" cy="49375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15694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6F3A1-AB3C-2F49-BE36-D73C2C5648A3}"/>
              </a:ext>
            </a:extLst>
          </p:cNvPr>
          <p:cNvSpPr>
            <a:spLocks noGrp="1"/>
          </p:cNvSpPr>
          <p:nvPr>
            <p:ph type="title"/>
          </p:nvPr>
        </p:nvSpPr>
        <p:spPr/>
        <p:txBody>
          <a:bodyPr>
            <a:normAutofit/>
          </a:bodyPr>
          <a:lstStyle/>
          <a:p>
            <a:r>
              <a:rPr lang="en-US" dirty="0"/>
              <a:t>Wizard vs. Center Stage: Who’s in Control?</a:t>
            </a:r>
          </a:p>
        </p:txBody>
      </p:sp>
      <p:sp>
        <p:nvSpPr>
          <p:cNvPr id="3" name="Content Placeholder 2">
            <a:extLst>
              <a:ext uri="{FF2B5EF4-FFF2-40B4-BE49-F238E27FC236}">
                <a16:creationId xmlns:a16="http://schemas.microsoft.com/office/drawing/2014/main" id="{8806BE06-AFB5-F74B-9527-450858523481}"/>
              </a:ext>
            </a:extLst>
          </p:cNvPr>
          <p:cNvSpPr>
            <a:spLocks noGrp="1"/>
          </p:cNvSpPr>
          <p:nvPr>
            <p:ph idx="1"/>
          </p:nvPr>
        </p:nvSpPr>
        <p:spPr/>
        <p:txBody>
          <a:bodyPr/>
          <a:lstStyle/>
          <a:p>
            <a:r>
              <a:rPr lang="en-US" dirty="0"/>
              <a:t>Contrast that with the </a:t>
            </a:r>
            <a:r>
              <a:rPr lang="en-US" i="1" dirty="0"/>
              <a:t>center stage</a:t>
            </a:r>
            <a:r>
              <a:rPr lang="en-US" dirty="0"/>
              <a:t> pattern, which lays out data objects in the main section of the window, and gives the user a set of tools for operating on the objects. </a:t>
            </a:r>
          </a:p>
          <a:p>
            <a:r>
              <a:rPr lang="en-US" dirty="0"/>
              <a:t>In this case, the user controls the dialog, deciding which objects to select and which tools to pick up.</a:t>
            </a:r>
            <a:br>
              <a:rPr lang="en-US" dirty="0"/>
            </a:br>
            <a:br>
              <a:rPr lang="en-US" dirty="0"/>
            </a:br>
            <a:endParaRPr lang="en-US" dirty="0"/>
          </a:p>
        </p:txBody>
      </p:sp>
    </p:spTree>
    <p:extLst>
      <p:ext uri="{BB962C8B-B14F-4D97-AF65-F5344CB8AC3E}">
        <p14:creationId xmlns:p14="http://schemas.microsoft.com/office/powerpoint/2010/main" val="3318772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4908A-B222-9D4C-9909-26F16A08FC2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8458E6A-BE1A-E445-B541-872EA9091B8E}"/>
              </a:ext>
            </a:extLst>
          </p:cNvPr>
          <p:cNvSpPr>
            <a:spLocks noGrp="1"/>
          </p:cNvSpPr>
          <p:nvPr>
            <p:ph idx="1"/>
          </p:nvPr>
        </p:nvSpPr>
        <p:spPr/>
        <p:txBody>
          <a:bodyPr/>
          <a:lstStyle/>
          <a:p>
            <a:endParaRPr lang="en-US" dirty="0"/>
          </a:p>
        </p:txBody>
      </p:sp>
      <p:pic>
        <p:nvPicPr>
          <p:cNvPr id="4098" name="Picture 2" descr="https://lh3.googleusercontent.com/52jDvcQL22gIAFsT1Fi7tBO9PioIp57-39NWjRQvSUuehVVePBYNgYuwedwk3dEfbtBLQf3NjWmDYdSTga70lxAOESUknjiaIQMK9St6gBNxtONTYNXq3xMo4T2ltHWWDDAP1gF8">
            <a:extLst>
              <a:ext uri="{FF2B5EF4-FFF2-40B4-BE49-F238E27FC236}">
                <a16:creationId xmlns:a16="http://schemas.microsoft.com/office/drawing/2014/main" id="{053A5FD7-EF51-184B-87A2-75E600C436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4274" y="908050"/>
            <a:ext cx="7378700" cy="5092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71213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B7003-6284-164A-8E0A-A27E5C8F905D}"/>
              </a:ext>
            </a:extLst>
          </p:cNvPr>
          <p:cNvSpPr>
            <a:spLocks noGrp="1"/>
          </p:cNvSpPr>
          <p:nvPr>
            <p:ph type="title"/>
          </p:nvPr>
        </p:nvSpPr>
        <p:spPr/>
        <p:txBody>
          <a:bodyPr>
            <a:normAutofit fontScale="90000"/>
          </a:bodyPr>
          <a:lstStyle/>
          <a:p>
            <a:r>
              <a:rPr lang="en-US" dirty="0"/>
              <a:t>Wizard vs. Center Stage: Who’s in Control?</a:t>
            </a:r>
            <a:br>
              <a:rPr lang="en-US" dirty="0"/>
            </a:br>
            <a:br>
              <a:rPr lang="en-US" dirty="0"/>
            </a:br>
            <a:endParaRPr lang="en-US" dirty="0"/>
          </a:p>
        </p:txBody>
      </p:sp>
      <p:sp>
        <p:nvSpPr>
          <p:cNvPr id="3" name="Content Placeholder 2">
            <a:extLst>
              <a:ext uri="{FF2B5EF4-FFF2-40B4-BE49-F238E27FC236}">
                <a16:creationId xmlns:a16="http://schemas.microsoft.com/office/drawing/2014/main" id="{595CBCE8-615A-F342-9AF1-0C3C65CE60A1}"/>
              </a:ext>
            </a:extLst>
          </p:cNvPr>
          <p:cNvSpPr>
            <a:spLocks noGrp="1"/>
          </p:cNvSpPr>
          <p:nvPr>
            <p:ph idx="1"/>
          </p:nvPr>
        </p:nvSpPr>
        <p:spPr>
          <a:xfrm>
            <a:off x="440267" y="2349687"/>
            <a:ext cx="11319933" cy="3457575"/>
          </a:xfrm>
        </p:spPr>
        <p:txBody>
          <a:bodyPr>
            <a:normAutofit lnSpcReduction="10000"/>
          </a:bodyPr>
          <a:lstStyle/>
          <a:p>
            <a:r>
              <a:rPr lang="en-US" dirty="0"/>
              <a:t>Wizards clearly restrict the user’s freedom, but for complex, infrequently-done tasks (like installation), the tradeoff is often worth it. </a:t>
            </a:r>
          </a:p>
          <a:p>
            <a:r>
              <a:rPr lang="en-US" dirty="0"/>
              <a:t>Note, however, that a good wizard has two key features: a Back button (for backing out of errors) and a Cancel button (for vetoing the operation entirely). </a:t>
            </a:r>
          </a:p>
          <a:p>
            <a:r>
              <a:rPr lang="en-US" dirty="0"/>
              <a:t>So even though the wizard pattern puts the system in control of the details, the user still has supervisory control.</a:t>
            </a:r>
            <a:br>
              <a:rPr lang="en-US" dirty="0"/>
            </a:br>
            <a:br>
              <a:rPr lang="en-US" dirty="0"/>
            </a:br>
            <a:endParaRPr lang="en-US" dirty="0"/>
          </a:p>
        </p:txBody>
      </p:sp>
    </p:spTree>
    <p:extLst>
      <p:ext uri="{BB962C8B-B14F-4D97-AF65-F5344CB8AC3E}">
        <p14:creationId xmlns:p14="http://schemas.microsoft.com/office/powerpoint/2010/main" val="1646784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EE6A-9C81-43BD-B01A-DA9407B03D54}"/>
              </a:ext>
            </a:extLst>
          </p:cNvPr>
          <p:cNvSpPr>
            <a:spLocks noGrp="1"/>
          </p:cNvSpPr>
          <p:nvPr>
            <p:ph type="title"/>
          </p:nvPr>
        </p:nvSpPr>
        <p:spPr>
          <a:xfrm>
            <a:off x="440267" y="908050"/>
            <a:ext cx="11319933" cy="958850"/>
          </a:xfrm>
        </p:spPr>
        <p:txBody>
          <a:bodyPr>
            <a:normAutofit fontScale="90000"/>
          </a:bodyPr>
          <a:lstStyle/>
          <a:p>
            <a:r>
              <a:rPr lang="en-US" dirty="0"/>
              <a:t>During taking an action, humans may make an error</a:t>
            </a:r>
          </a:p>
        </p:txBody>
      </p:sp>
      <p:sp>
        <p:nvSpPr>
          <p:cNvPr id="3" name="Content Placeholder 2">
            <a:extLst>
              <a:ext uri="{FF2B5EF4-FFF2-40B4-BE49-F238E27FC236}">
                <a16:creationId xmlns:a16="http://schemas.microsoft.com/office/drawing/2014/main" id="{3278FA95-4C1E-452D-A790-E3BE0374EC8F}"/>
              </a:ext>
            </a:extLst>
          </p:cNvPr>
          <p:cNvSpPr>
            <a:spLocks noGrp="1"/>
          </p:cNvSpPr>
          <p:nvPr>
            <p:ph idx="1"/>
          </p:nvPr>
        </p:nvSpPr>
        <p:spPr>
          <a:xfrm>
            <a:off x="440267" y="2087880"/>
            <a:ext cx="11319933" cy="4077971"/>
          </a:xfrm>
        </p:spPr>
        <p:txBody>
          <a:bodyPr>
            <a:normAutofit fontScale="85000" lnSpcReduction="20000"/>
          </a:bodyPr>
          <a:lstStyle/>
          <a:p>
            <a:r>
              <a:rPr lang="en-US" dirty="0">
                <a:ea typeface="Segoe UI Symbol" panose="020B0502040204020203" pitchFamily="34" charset="0"/>
              </a:rPr>
              <a:t>Even if an interface is:</a:t>
            </a:r>
          </a:p>
          <a:p>
            <a:pPr lvl="1"/>
            <a:r>
              <a:rPr lang="en-US" dirty="0">
                <a:ea typeface="Segoe UI Symbol" panose="020B0502040204020203" pitchFamily="34" charset="0"/>
              </a:rPr>
              <a:t>Easy to learn </a:t>
            </a:r>
          </a:p>
          <a:p>
            <a:pPr lvl="1"/>
            <a:r>
              <a:rPr lang="en-US" dirty="0">
                <a:ea typeface="Segoe UI Symbol" panose="020B0502040204020203" pitchFamily="34" charset="0"/>
              </a:rPr>
              <a:t>Efficient to use in accomplishing your tasks</a:t>
            </a:r>
          </a:p>
          <a:p>
            <a:pPr lvl="1"/>
            <a:r>
              <a:rPr lang="en-US" dirty="0">
                <a:ea typeface="Segoe UI Symbol" panose="020B0502040204020203" pitchFamily="34" charset="0"/>
              </a:rPr>
              <a:t>It may produce more errors than intended </a:t>
            </a:r>
          </a:p>
          <a:p>
            <a:pPr marL="457200" lvl="1" indent="0">
              <a:buNone/>
            </a:pPr>
            <a:endParaRPr lang="en-US" dirty="0">
              <a:ea typeface="Segoe UI Symbol" panose="020B0502040204020203" pitchFamily="34" charset="0"/>
            </a:endParaRPr>
          </a:p>
          <a:p>
            <a:r>
              <a:rPr lang="en-US" dirty="0">
                <a:ea typeface="Segoe UI Symbol" panose="020B0502040204020203" pitchFamily="34" charset="0"/>
              </a:rPr>
              <a:t>Can anyone think of a UI that is easy to learn, efficient to use, but you make more errors than you intended?</a:t>
            </a:r>
          </a:p>
          <a:p>
            <a:pPr marL="0" indent="0">
              <a:buNone/>
            </a:pPr>
            <a:endParaRPr lang="en-US" dirty="0">
              <a:ea typeface="Segoe UI Symbol" panose="020B0502040204020203" pitchFamily="34" charset="0"/>
            </a:endParaRPr>
          </a:p>
          <a:p>
            <a:r>
              <a:rPr lang="en-US" dirty="0">
                <a:ea typeface="Segoe UI Symbol" panose="020B0502040204020203" pitchFamily="34" charset="0"/>
              </a:rPr>
              <a:t>“Safety” of a UI matters- how many errors it produces</a:t>
            </a:r>
          </a:p>
          <a:p>
            <a:endParaRPr lang="en-US" dirty="0">
              <a:ea typeface="Segoe UI Symbol" panose="020B0502040204020203" pitchFamily="34" charset="0"/>
            </a:endParaRPr>
          </a:p>
          <a:p>
            <a:r>
              <a:rPr lang="en-US" dirty="0">
                <a:ea typeface="Segoe UI Symbol" panose="020B0502040204020203" pitchFamily="34" charset="0"/>
              </a:rPr>
              <a:t>What are the difference kinds of errors?</a:t>
            </a:r>
          </a:p>
          <a:p>
            <a:r>
              <a:rPr lang="en-US" dirty="0">
                <a:ea typeface="Segoe UI Symbol" panose="020B0502040204020203" pitchFamily="34" charset="0"/>
              </a:rPr>
              <a:t>How can we work to reduce them?</a:t>
            </a:r>
            <a:endParaRPr lang="en-US" dirty="0"/>
          </a:p>
        </p:txBody>
      </p:sp>
    </p:spTree>
    <p:extLst>
      <p:ext uri="{BB962C8B-B14F-4D97-AF65-F5344CB8AC3E}">
        <p14:creationId xmlns:p14="http://schemas.microsoft.com/office/powerpoint/2010/main" val="726090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Effect transition="in" filter="fade">
                                      <p:cBhvr>
                                        <p:cTn id="31" dur="500"/>
                                        <p:tgtEl>
                                          <p:spTgt spid="3">
                                            <p:txEl>
                                              <p:pRg st="9" end="9"/>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F22BE-C751-D245-A93E-6F38E8469B3A}"/>
              </a:ext>
            </a:extLst>
          </p:cNvPr>
          <p:cNvSpPr>
            <a:spLocks noGrp="1"/>
          </p:cNvSpPr>
          <p:nvPr>
            <p:ph type="title"/>
          </p:nvPr>
        </p:nvSpPr>
        <p:spPr/>
        <p:txBody>
          <a:bodyPr/>
          <a:lstStyle/>
          <a:p>
            <a:r>
              <a:rPr lang="en-US" dirty="0"/>
              <a:t>Other ways to provide user control</a:t>
            </a:r>
          </a:p>
        </p:txBody>
      </p:sp>
      <p:sp>
        <p:nvSpPr>
          <p:cNvPr id="3" name="Content Placeholder 2">
            <a:extLst>
              <a:ext uri="{FF2B5EF4-FFF2-40B4-BE49-F238E27FC236}">
                <a16:creationId xmlns:a16="http://schemas.microsoft.com/office/drawing/2014/main" id="{078D8656-F720-2640-B30A-EB1A227FAC80}"/>
              </a:ext>
            </a:extLst>
          </p:cNvPr>
          <p:cNvSpPr>
            <a:spLocks noGrp="1"/>
          </p:cNvSpPr>
          <p:nvPr>
            <p:ph idx="1"/>
          </p:nvPr>
        </p:nvSpPr>
        <p:spPr>
          <a:xfrm>
            <a:off x="105198" y="2205038"/>
            <a:ext cx="11319933" cy="3457575"/>
          </a:xfrm>
        </p:spPr>
        <p:txBody>
          <a:bodyPr/>
          <a:lstStyle/>
          <a:p>
            <a:r>
              <a:rPr lang="en-US" dirty="0"/>
              <a:t>Manual Overrides for Automatic Systems</a:t>
            </a:r>
          </a:p>
          <a:p>
            <a:r>
              <a:rPr lang="en-US" dirty="0"/>
              <a:t>Never Ask Me Again</a:t>
            </a:r>
          </a:p>
          <a:p>
            <a:r>
              <a:rPr lang="en-US" dirty="0"/>
              <a:t>Default app</a:t>
            </a:r>
            <a:br>
              <a:rPr lang="en-US" dirty="0"/>
            </a:br>
            <a:br>
              <a:rPr lang="en-US" dirty="0"/>
            </a:br>
            <a:br>
              <a:rPr lang="en-US" dirty="0"/>
            </a:br>
            <a:br>
              <a:rPr lang="en-US" dirty="0"/>
            </a:br>
            <a:endParaRPr lang="en-US" dirty="0"/>
          </a:p>
        </p:txBody>
      </p:sp>
      <p:pic>
        <p:nvPicPr>
          <p:cNvPr id="5122" name="Picture 2" descr="https://lh5.googleusercontent.com/lOwaIbcvkAKM1dKDNZ7z_8Fg2HupBKmT2xWdCyl1kwofJPcQQiPC_E033Ps8uWMierQCyQaBDjKT6Q8uI_L-LB0lbrgCIJDb6twWKQztasYt8WzgvhoH-fLNbLRopgiOyCv811wg">
            <a:extLst>
              <a:ext uri="{FF2B5EF4-FFF2-40B4-BE49-F238E27FC236}">
                <a16:creationId xmlns:a16="http://schemas.microsoft.com/office/drawing/2014/main" id="{899C8EAA-52F5-AA43-B700-350C2D9AAD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46235" y="94501"/>
            <a:ext cx="4381500" cy="204470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https://lh4.googleusercontent.com/eSXgaXPZGKd3mb4B7fsBWxiA6-bKYqP18BkXjiDAvkwVddYSqy0bIaXjkBg17om7rc4WQc6Cl4TjGKWI1yIeiZzjs57lEhfS68LNLYKLPrBdN9jvMp6ncSMGk1aj7Mc5J-i02s8I">
            <a:extLst>
              <a:ext uri="{FF2B5EF4-FFF2-40B4-BE49-F238E27FC236}">
                <a16:creationId xmlns:a16="http://schemas.microsoft.com/office/drawing/2014/main" id="{1E9E8D55-8208-B049-9FCC-1BA3015352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50215" y="2205038"/>
            <a:ext cx="3345054" cy="4504673"/>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https://lh6.googleusercontent.com/xGR00bVimn5nheWw1YvNUao4v6PhKTHHFcRlI87noZ9plM7JLjftHbwnX_IoZn2kRDSVWJCSqoDkrjPVHWE04lpXQop9zmIm2j9fJNpLAP21DeJVpXu9GED-eHLDTplX5jVSwMXK">
            <a:extLst>
              <a:ext uri="{FF2B5EF4-FFF2-40B4-BE49-F238E27FC236}">
                <a16:creationId xmlns:a16="http://schemas.microsoft.com/office/drawing/2014/main" id="{0CCFF7DD-22CB-6F48-858E-CACEBCDBCA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15568" y="2952750"/>
            <a:ext cx="4445000" cy="3695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2451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FC08E-8239-2F01-D28F-920F7E1D62AC}"/>
              </a:ext>
            </a:extLst>
          </p:cNvPr>
          <p:cNvSpPr>
            <a:spLocks noGrp="1"/>
          </p:cNvSpPr>
          <p:nvPr>
            <p:ph type="title"/>
          </p:nvPr>
        </p:nvSpPr>
        <p:spPr/>
        <p:txBody>
          <a:bodyPr/>
          <a:lstStyle/>
          <a:p>
            <a:r>
              <a:rPr lang="en-US" dirty="0"/>
              <a:t>Users will make errors- think about how to prevent them</a:t>
            </a:r>
          </a:p>
        </p:txBody>
      </p:sp>
      <p:sp>
        <p:nvSpPr>
          <p:cNvPr id="3" name="Content Placeholder 2">
            <a:extLst>
              <a:ext uri="{FF2B5EF4-FFF2-40B4-BE49-F238E27FC236}">
                <a16:creationId xmlns:a16="http://schemas.microsoft.com/office/drawing/2014/main" id="{D4A6F73F-3601-D5C7-0A3F-B890ECD78A12}"/>
              </a:ext>
            </a:extLst>
          </p:cNvPr>
          <p:cNvSpPr>
            <a:spLocks noGrp="1"/>
          </p:cNvSpPr>
          <p:nvPr>
            <p:ph idx="1"/>
          </p:nvPr>
        </p:nvSpPr>
        <p:spPr/>
        <p:txBody>
          <a:bodyPr/>
          <a:lstStyle/>
          <a:p>
            <a:r>
              <a:rPr lang="en-US" dirty="0"/>
              <a:t>In your project group – make a list of potential errors your users might make</a:t>
            </a:r>
          </a:p>
          <a:p>
            <a:r>
              <a:rPr lang="en-US" dirty="0"/>
              <a:t>How could you limit these errors or </a:t>
            </a:r>
            <a:r>
              <a:rPr lang="en-US"/>
              <a:t>prevent them? </a:t>
            </a:r>
          </a:p>
        </p:txBody>
      </p:sp>
    </p:spTree>
    <p:extLst>
      <p:ext uri="{BB962C8B-B14F-4D97-AF65-F5344CB8AC3E}">
        <p14:creationId xmlns:p14="http://schemas.microsoft.com/office/powerpoint/2010/main" val="1788906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EE6A-9C81-43BD-B01A-DA9407B03D54}"/>
              </a:ext>
            </a:extLst>
          </p:cNvPr>
          <p:cNvSpPr>
            <a:spLocks noGrp="1"/>
          </p:cNvSpPr>
          <p:nvPr>
            <p:ph type="title"/>
          </p:nvPr>
        </p:nvSpPr>
        <p:spPr>
          <a:xfrm>
            <a:off x="440267" y="908050"/>
            <a:ext cx="11319933" cy="958850"/>
          </a:xfrm>
        </p:spPr>
        <p:txBody>
          <a:bodyPr>
            <a:normAutofit fontScale="90000"/>
          </a:bodyPr>
          <a:lstStyle/>
          <a:p>
            <a:r>
              <a:rPr lang="en-US" dirty="0"/>
              <a:t>During taking an action, humans may make an error</a:t>
            </a:r>
          </a:p>
        </p:txBody>
      </p:sp>
      <p:sp>
        <p:nvSpPr>
          <p:cNvPr id="3" name="Content Placeholder 2">
            <a:extLst>
              <a:ext uri="{FF2B5EF4-FFF2-40B4-BE49-F238E27FC236}">
                <a16:creationId xmlns:a16="http://schemas.microsoft.com/office/drawing/2014/main" id="{3278FA95-4C1E-452D-A790-E3BE0374EC8F}"/>
              </a:ext>
            </a:extLst>
          </p:cNvPr>
          <p:cNvSpPr>
            <a:spLocks noGrp="1"/>
          </p:cNvSpPr>
          <p:nvPr>
            <p:ph idx="1"/>
          </p:nvPr>
        </p:nvSpPr>
        <p:spPr>
          <a:xfrm>
            <a:off x="440267" y="2087880"/>
            <a:ext cx="11319933" cy="4077971"/>
          </a:xfrm>
        </p:spPr>
        <p:txBody>
          <a:bodyPr>
            <a:normAutofit/>
          </a:bodyPr>
          <a:lstStyle/>
          <a:p>
            <a:pPr marL="0" indent="0">
              <a:buNone/>
            </a:pPr>
            <a:endParaRPr lang="en-US" dirty="0">
              <a:ea typeface="Segoe UI Symbol" panose="020B0502040204020203" pitchFamily="34" charset="0"/>
            </a:endParaRPr>
          </a:p>
          <a:p>
            <a:r>
              <a:rPr lang="en-US" dirty="0">
                <a:ea typeface="Segoe UI Symbol" panose="020B0502040204020203" pitchFamily="34" charset="0"/>
              </a:rPr>
              <a:t>“Safety” of a UI matters- how many errors it produces</a:t>
            </a:r>
          </a:p>
          <a:p>
            <a:endParaRPr lang="en-US" dirty="0">
              <a:ea typeface="Segoe UI Symbol" panose="020B0502040204020203" pitchFamily="34" charset="0"/>
            </a:endParaRPr>
          </a:p>
          <a:p>
            <a:r>
              <a:rPr lang="en-US" dirty="0">
                <a:ea typeface="Segoe UI Symbol" panose="020B0502040204020203" pitchFamily="34" charset="0"/>
              </a:rPr>
              <a:t>What are the difference kinds of errors?</a:t>
            </a:r>
          </a:p>
          <a:p>
            <a:r>
              <a:rPr lang="en-US" dirty="0">
                <a:ea typeface="Segoe UI Symbol" panose="020B0502040204020203" pitchFamily="34" charset="0"/>
              </a:rPr>
              <a:t>How can we work to reduce them?</a:t>
            </a:r>
            <a:endParaRPr lang="en-US" dirty="0"/>
          </a:p>
        </p:txBody>
      </p:sp>
    </p:spTree>
    <p:extLst>
      <p:ext uri="{BB962C8B-B14F-4D97-AF65-F5344CB8AC3E}">
        <p14:creationId xmlns:p14="http://schemas.microsoft.com/office/powerpoint/2010/main" val="101228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2864F-9372-4C5F-96A2-F7FC366DD22D}"/>
              </a:ext>
            </a:extLst>
          </p:cNvPr>
          <p:cNvSpPr>
            <a:spLocks noGrp="1"/>
          </p:cNvSpPr>
          <p:nvPr>
            <p:ph type="title"/>
          </p:nvPr>
        </p:nvSpPr>
        <p:spPr/>
        <p:txBody>
          <a:bodyPr/>
          <a:lstStyle/>
          <a:p>
            <a:r>
              <a:rPr lang="en-US" dirty="0"/>
              <a:t>2 major types of human errors</a:t>
            </a:r>
          </a:p>
        </p:txBody>
      </p:sp>
      <p:sp>
        <p:nvSpPr>
          <p:cNvPr id="3" name="Content Placeholder 2">
            <a:extLst>
              <a:ext uri="{FF2B5EF4-FFF2-40B4-BE49-F238E27FC236}">
                <a16:creationId xmlns:a16="http://schemas.microsoft.com/office/drawing/2014/main" id="{FE49F882-DA7C-4DDF-B7AC-BACC26C0DAB3}"/>
              </a:ext>
            </a:extLst>
          </p:cNvPr>
          <p:cNvSpPr>
            <a:spLocks noGrp="1"/>
          </p:cNvSpPr>
          <p:nvPr>
            <p:ph idx="1"/>
          </p:nvPr>
        </p:nvSpPr>
        <p:spPr/>
        <p:txBody>
          <a:bodyPr/>
          <a:lstStyle/>
          <a:p>
            <a:r>
              <a:rPr lang="en-US" dirty="0"/>
              <a:t>Slips</a:t>
            </a:r>
          </a:p>
          <a:p>
            <a:r>
              <a:rPr lang="en-US" dirty="0"/>
              <a:t>Mistakes</a:t>
            </a:r>
          </a:p>
        </p:txBody>
      </p:sp>
    </p:spTree>
    <p:extLst>
      <p:ext uri="{BB962C8B-B14F-4D97-AF65-F5344CB8AC3E}">
        <p14:creationId xmlns:p14="http://schemas.microsoft.com/office/powerpoint/2010/main" val="3378116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289EE-9657-D68A-9E13-164EF1EAA7B7}"/>
              </a:ext>
            </a:extLst>
          </p:cNvPr>
          <p:cNvSpPr>
            <a:spLocks noGrp="1"/>
          </p:cNvSpPr>
          <p:nvPr>
            <p:ph type="title"/>
          </p:nvPr>
        </p:nvSpPr>
        <p:spPr/>
        <p:txBody>
          <a:bodyPr/>
          <a:lstStyle/>
          <a:p>
            <a:r>
              <a:rPr lang="en-US" dirty="0"/>
              <a:t>Slip</a:t>
            </a:r>
          </a:p>
        </p:txBody>
      </p:sp>
      <p:sp>
        <p:nvSpPr>
          <p:cNvPr id="3" name="Content Placeholder 2">
            <a:extLst>
              <a:ext uri="{FF2B5EF4-FFF2-40B4-BE49-F238E27FC236}">
                <a16:creationId xmlns:a16="http://schemas.microsoft.com/office/drawing/2014/main" id="{33F5F341-FFD5-0751-2281-5271B58AD72E}"/>
              </a:ext>
            </a:extLst>
          </p:cNvPr>
          <p:cNvSpPr>
            <a:spLocks noGrp="1"/>
          </p:cNvSpPr>
          <p:nvPr>
            <p:ph idx="1"/>
          </p:nvPr>
        </p:nvSpPr>
        <p:spPr/>
        <p:txBody>
          <a:bodyPr/>
          <a:lstStyle/>
          <a:p>
            <a:r>
              <a:rPr lang="en-US" dirty="0"/>
              <a:t>A slip is an error of execution</a:t>
            </a:r>
          </a:p>
          <a:p>
            <a:r>
              <a:rPr lang="en-US" dirty="0"/>
              <a:t>You have the right goal for an action, you have the right plan</a:t>
            </a:r>
          </a:p>
          <a:p>
            <a:r>
              <a:rPr lang="en-US" dirty="0"/>
              <a:t>But you perform a different action without thinking </a:t>
            </a:r>
          </a:p>
          <a:p>
            <a:r>
              <a:rPr lang="en-US" dirty="0"/>
              <a:t>These errors happen unconsciously</a:t>
            </a:r>
          </a:p>
          <a:p>
            <a:endParaRPr lang="en-US" dirty="0"/>
          </a:p>
          <a:p>
            <a:r>
              <a:rPr lang="en-US" b="1" dirty="0"/>
              <a:t>Errors in doing</a:t>
            </a:r>
          </a:p>
        </p:txBody>
      </p:sp>
    </p:spTree>
    <p:extLst>
      <p:ext uri="{BB962C8B-B14F-4D97-AF65-F5344CB8AC3E}">
        <p14:creationId xmlns:p14="http://schemas.microsoft.com/office/powerpoint/2010/main" val="2111404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DF6EA-0C8D-5E9B-4193-EABBCFC4A5B4}"/>
              </a:ext>
            </a:extLst>
          </p:cNvPr>
          <p:cNvSpPr>
            <a:spLocks noGrp="1"/>
          </p:cNvSpPr>
          <p:nvPr>
            <p:ph type="title"/>
          </p:nvPr>
        </p:nvSpPr>
        <p:spPr/>
        <p:txBody>
          <a:bodyPr/>
          <a:lstStyle/>
          <a:p>
            <a:r>
              <a:rPr lang="en-US" dirty="0"/>
              <a:t>Examples of a Slip</a:t>
            </a:r>
          </a:p>
        </p:txBody>
      </p:sp>
      <p:sp>
        <p:nvSpPr>
          <p:cNvPr id="3" name="Content Placeholder 2">
            <a:extLst>
              <a:ext uri="{FF2B5EF4-FFF2-40B4-BE49-F238E27FC236}">
                <a16:creationId xmlns:a16="http://schemas.microsoft.com/office/drawing/2014/main" id="{E61E1E1B-5081-C8F6-A743-E61A5ED12EC2}"/>
              </a:ext>
            </a:extLst>
          </p:cNvPr>
          <p:cNvSpPr>
            <a:spLocks noGrp="1"/>
          </p:cNvSpPr>
          <p:nvPr>
            <p:ph idx="1"/>
          </p:nvPr>
        </p:nvSpPr>
        <p:spPr/>
        <p:txBody>
          <a:bodyPr>
            <a:normAutofit lnSpcReduction="10000"/>
          </a:bodyPr>
          <a:lstStyle/>
          <a:p>
            <a:r>
              <a:rPr lang="en-US" dirty="0">
                <a:latin typeface="Calibri" panose="020F0502020204030204" pitchFamily="34" charset="0"/>
                <a:cs typeface="Calibri" panose="020F0502020204030204" pitchFamily="34" charset="0"/>
              </a:rPr>
              <a:t>Slips are often errors in behaviors you know how to do</a:t>
            </a:r>
          </a:p>
          <a:p>
            <a:r>
              <a:rPr lang="en-US" b="0" i="0" dirty="0">
                <a:solidFill>
                  <a:srgbClr val="333333"/>
                </a:solidFill>
                <a:effectLst/>
                <a:latin typeface="Calibri" panose="020F0502020204030204" pitchFamily="34" charset="0"/>
                <a:cs typeface="Calibri" panose="020F0502020204030204" pitchFamily="34" charset="0"/>
              </a:rPr>
              <a:t>Failure to correctly execute the procedure you know. </a:t>
            </a:r>
            <a:endParaRPr lang="en-US" dirty="0">
              <a:latin typeface="Calibri" panose="020F0502020204030204" pitchFamily="34" charset="0"/>
              <a:cs typeface="Calibri" panose="020F0502020204030204" pitchFamily="34" charset="0"/>
            </a:endParaRPr>
          </a:p>
          <a:p>
            <a:pPr marL="0" indent="0">
              <a:buNone/>
            </a:pPr>
            <a:endParaRPr lang="en-US" dirty="0"/>
          </a:p>
          <a:p>
            <a:r>
              <a:rPr lang="en-US" dirty="0"/>
              <a:t>Example: You want to open a file.  You know that this means you need to find it in the file system and double click it.  You fail to correctly perform the double click action.   The file doesn’t open.</a:t>
            </a:r>
          </a:p>
          <a:p>
            <a:endParaRPr lang="en-US" dirty="0"/>
          </a:p>
          <a:p>
            <a:endParaRPr lang="en-US" dirty="0"/>
          </a:p>
          <a:p>
            <a:r>
              <a:rPr lang="en-US" dirty="0">
                <a:solidFill>
                  <a:srgbClr val="333333"/>
                </a:solidFill>
                <a:latin typeface="Calibri" panose="020F0502020204030204" pitchFamily="34" charset="0"/>
                <a:cs typeface="Calibri" panose="020F0502020204030204" pitchFamily="34" charset="0"/>
              </a:rPr>
              <a:t>You know how to do these tasks.  If you make an error, it is probably a slip</a:t>
            </a:r>
          </a:p>
          <a:p>
            <a:pPr marL="0" indent="0">
              <a:buNone/>
            </a:pP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586931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53229</TotalTime>
  <Words>3121</Words>
  <Application>Microsoft Macintosh PowerPoint</Application>
  <PresentationFormat>Widescreen</PresentationFormat>
  <Paragraphs>303</Paragraphs>
  <Slides>51</Slides>
  <Notes>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51</vt:i4>
      </vt:variant>
    </vt:vector>
  </HeadingPairs>
  <TitlesOfParts>
    <vt:vector size="57" baseType="lpstr">
      <vt:lpstr>Arial</vt:lpstr>
      <vt:lpstr>Calibri</vt:lpstr>
      <vt:lpstr>Calibri Light</vt:lpstr>
      <vt:lpstr>Roboto</vt:lpstr>
      <vt:lpstr>Segoe UI Symbol</vt:lpstr>
      <vt:lpstr>Office Theme</vt:lpstr>
      <vt:lpstr>User interface design</vt:lpstr>
      <vt:lpstr>UI Design: Wednesday Week 8</vt:lpstr>
      <vt:lpstr>We discussed usability </vt:lpstr>
      <vt:lpstr>During taking an action, humans may make an error</vt:lpstr>
      <vt:lpstr>During taking an action, humans may make an error</vt:lpstr>
      <vt:lpstr>During taking an action, humans may make an error</vt:lpstr>
      <vt:lpstr>2 major types of human errors</vt:lpstr>
      <vt:lpstr>Slip</vt:lpstr>
      <vt:lpstr>Examples of a Slip</vt:lpstr>
      <vt:lpstr>Examples of a Slip</vt:lpstr>
      <vt:lpstr>Slips</vt:lpstr>
      <vt:lpstr>Kinds of slips: Memory Lapse </vt:lpstr>
      <vt:lpstr>Kinds of slips: Action-based slips</vt:lpstr>
      <vt:lpstr>Action-based slips-Capture </vt:lpstr>
      <vt:lpstr>Action-based slips: Description slips  </vt:lpstr>
      <vt:lpstr>Action-based slips: Mode error </vt:lpstr>
      <vt:lpstr>Causes of slips </vt:lpstr>
      <vt:lpstr>Causes of slips: Speed-accuracy trade-off</vt:lpstr>
      <vt:lpstr>Errors</vt:lpstr>
      <vt:lpstr>Mistakes</vt:lpstr>
      <vt:lpstr>Slip or mistake?</vt:lpstr>
      <vt:lpstr>Slip or mistake?</vt:lpstr>
      <vt:lpstr>Overview</vt:lpstr>
      <vt:lpstr>How do we address this errors?  </vt:lpstr>
      <vt:lpstr>Error Prevention</vt:lpstr>
      <vt:lpstr>Safety from Mode Errors </vt:lpstr>
      <vt:lpstr>Confirmation dialogs</vt:lpstr>
      <vt:lpstr>Error Messages</vt:lpstr>
      <vt:lpstr>Clearly Marked Exits</vt:lpstr>
      <vt:lpstr>Reversibility</vt:lpstr>
      <vt:lpstr>Undo</vt:lpstr>
      <vt:lpstr>Forming a Mental Model of Undo </vt:lpstr>
      <vt:lpstr>What will be undone? </vt:lpstr>
      <vt:lpstr>How is the stream divided into units </vt:lpstr>
      <vt:lpstr>Which actions are undoable? </vt:lpstr>
      <vt:lpstr>How much state is recovered? </vt:lpstr>
      <vt:lpstr>How much state is recovered? </vt:lpstr>
      <vt:lpstr>How far back can you undo? </vt:lpstr>
      <vt:lpstr>Design Principles for Undo </vt:lpstr>
      <vt:lpstr>Design Principles for Undo: Visibility </vt:lpstr>
      <vt:lpstr>Design Principles for Undo</vt:lpstr>
      <vt:lpstr>Design Principles for Undo</vt:lpstr>
      <vt:lpstr>Undo is not the only way to support reversibility</vt:lpstr>
      <vt:lpstr>User Control and Freedom </vt:lpstr>
      <vt:lpstr>Wizard vs. Center Stage: Who’s in Control? </vt:lpstr>
      <vt:lpstr>PowerPoint Presentation</vt:lpstr>
      <vt:lpstr>Wizard vs. Center Stage: Who’s in Control?</vt:lpstr>
      <vt:lpstr>PowerPoint Presentation</vt:lpstr>
      <vt:lpstr>Wizard vs. Center Stage: Who’s in Control?  </vt:lpstr>
      <vt:lpstr>Other ways to provide user control</vt:lpstr>
      <vt:lpstr>Users will make errors- think about how to prevent them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Aurisano, Jillian M</dc:creator>
  <cp:lastModifiedBy>Aurisano, Jillian (aurisajm)</cp:lastModifiedBy>
  <cp:revision>177</cp:revision>
  <dcterms:created xsi:type="dcterms:W3CDTF">2022-01-10T03:51:18Z</dcterms:created>
  <dcterms:modified xsi:type="dcterms:W3CDTF">2024-11-04T17:35:39Z</dcterms:modified>
</cp:coreProperties>
</file>

<file path=docProps/thumbnail.jpeg>
</file>